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9A7B3F"/>
                </a:solidFill>
                <a:latin typeface="Arial"/>
              </a:defRPr>
            </a:pPr>
            <a:r>
              <a:rPr sz="900" b="0" i="0" u="none" strike="noStrike">
                <a:solidFill>
                  <a:srgbClr val="9A7B3F"/>
                </a:solidFill>
                <a:latin typeface="Arial"/>
              </a:rPr>
              <a:t>By required level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Transactions</c:v>
                </c:pt>
              </c:strCache>
            </c:strRef>
          </c:tx>
          <c:spPr>
            <a:solidFill>
              <a:srgbClr val="3A4A5A">
                <a:alpha val="100000"/>
              </a:srgbClr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201C1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3a4a5a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3a4a5a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9a6a12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8f2f2a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L1</c:v>
                  </c:pt>
                  <c:pt idx="1">
                    <c:v>L2</c:v>
                  </c:pt>
                  <c:pt idx="2">
                    <c:v>L3</c:v>
                  </c:pt>
                  <c:pt idx="3">
                    <c:v>L4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201C16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7B726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9A7B3F"/>
                </a:solidFill>
                <a:latin typeface="Arial"/>
              </a:defRPr>
            </a:pPr>
            <a:r>
              <a:rPr sz="900" b="0" i="0" u="none" strike="noStrike">
                <a:solidFill>
                  <a:srgbClr val="9A7B3F"/>
                </a:solidFill>
                <a:latin typeface="Arial"/>
              </a:rPr>
              <a:t>Red flags by severity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Flags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8F2F2A"/>
              </a:solidFill>
              <a:effectLst/>
            </c:spPr>
          </c:dPt>
          <c:dPt>
            <c:idx val="1"/>
            <c:bubble3D val="0"/>
            <c:spPr>
              <a:solidFill>
                <a:srgbClr val="9A6A12"/>
              </a:solidFill>
              <a:effectLst/>
            </c:spPr>
          </c:dPt>
          <c:dPt>
            <c:idx val="2"/>
            <c:bubble3D val="0"/>
            <c:spPr>
              <a:solidFill>
                <a:srgbClr val="2F5D3C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High</c:v>
                </c:pt>
                <c:pt idx="1">
                  <c:v>Medium</c:v>
                </c:pt>
                <c:pt idx="2">
                  <c:v>Low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6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7B7263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1005840" y="14630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spc="300" kern="0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RESTRICTED SUPERVISORY TOOL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960120" y="196596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1005840" y="30632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900" i="1" dirty="0">
                <a:solidFill>
                  <a:srgbClr val="E9E2D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visual guide — what each screen does, in a glance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1024128" y="3794760"/>
            <a:ext cx="5486400" cy="0"/>
          </a:xfrm>
          <a:prstGeom prst="line">
            <a:avLst/>
          </a:prstGeom>
          <a:noFill/>
          <a:ln w="15875">
            <a:solidFill>
              <a:srgbClr val="9A7B3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977640"/>
            <a:ext cx="9601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reviewed against a three-layer materiality standard,</a:t>
            </a:r>
            <a:endParaRPr lang="en-US" sz="125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aggregation testing, a deterministic red-flag register and a Board reporting lens.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005840" y="60350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Deterministic, rule-based · no machine-learning inference · © Dr. Sunando Roy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9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Board lens &amp; Report — ready to table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1" name="Shape 19"/>
          <p:cNvSpPr/>
          <p:nvPr/>
        </p:nvSpPr>
        <p:spPr>
          <a:xfrm>
            <a:off x="6409944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Shape 23"/>
          <p:cNvSpPr/>
          <p:nvPr/>
        </p:nvSpPr>
        <p:spPr>
          <a:xfrm>
            <a:off x="713232" y="1993392"/>
            <a:ext cx="1360627" cy="822960"/>
          </a:xfrm>
          <a:prstGeom prst="roundRect">
            <a:avLst>
              <a:gd name="adj" fmla="val 4444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1993392"/>
            <a:ext cx="1360627" cy="4572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27" name="Text 25"/>
          <p:cNvSpPr/>
          <p:nvPr/>
        </p:nvSpPr>
        <p:spPr>
          <a:xfrm>
            <a:off x="786384" y="2084832"/>
            <a:ext cx="121432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Transactions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786384" y="2267712"/>
            <a:ext cx="121432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2256739" y="1993392"/>
            <a:ext cx="1360627" cy="822960"/>
          </a:xfrm>
          <a:prstGeom prst="roundRect">
            <a:avLst>
              <a:gd name="adj" fmla="val 4444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256739" y="1993392"/>
            <a:ext cx="1360627" cy="4572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31" name="Text 29"/>
          <p:cNvSpPr/>
          <p:nvPr/>
        </p:nvSpPr>
        <p:spPr>
          <a:xfrm>
            <a:off x="2329891" y="2084832"/>
            <a:ext cx="121432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Combined value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2329891" y="2267712"/>
            <a:ext cx="121432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44,725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3800246" y="1993392"/>
            <a:ext cx="1360627" cy="822960"/>
          </a:xfrm>
          <a:prstGeom prst="roundRect">
            <a:avLst>
              <a:gd name="adj" fmla="val 4444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800246" y="1993392"/>
            <a:ext cx="1360627" cy="4572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35" name="Text 33"/>
          <p:cNvSpPr/>
          <p:nvPr/>
        </p:nvSpPr>
        <p:spPr>
          <a:xfrm>
            <a:off x="3873398" y="2084832"/>
            <a:ext cx="121432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Aggregate exposure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3873398" y="2267712"/>
            <a:ext cx="121432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52,420</a:t>
            </a:r>
            <a:endParaRPr lang="en-US" sz="1500" dirty="0"/>
          </a:p>
        </p:txBody>
      </p:sp>
      <p:sp>
        <p:nvSpPr>
          <p:cNvPr id="37" name="Shape 35"/>
          <p:cNvSpPr/>
          <p:nvPr/>
        </p:nvSpPr>
        <p:spPr>
          <a:xfrm>
            <a:off x="5343754" y="1993392"/>
            <a:ext cx="1360627" cy="822960"/>
          </a:xfrm>
          <a:prstGeom prst="roundRect">
            <a:avLst>
              <a:gd name="adj" fmla="val 4444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343754" y="1993392"/>
            <a:ext cx="1360627" cy="4572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39" name="Text 37"/>
          <p:cNvSpPr/>
          <p:nvPr/>
        </p:nvSpPr>
        <p:spPr>
          <a:xfrm>
            <a:off x="5416906" y="2084832"/>
            <a:ext cx="121432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Requiring full Board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5416906" y="2267712"/>
            <a:ext cx="121432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sp>
        <p:nvSpPr>
          <p:cNvPr id="41" name="Shape 39"/>
          <p:cNvSpPr/>
          <p:nvPr/>
        </p:nvSpPr>
        <p:spPr>
          <a:xfrm>
            <a:off x="6887261" y="1993392"/>
            <a:ext cx="1360627" cy="822960"/>
          </a:xfrm>
          <a:prstGeom prst="roundRect">
            <a:avLst>
              <a:gd name="adj" fmla="val 4444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887261" y="1993392"/>
            <a:ext cx="1360627" cy="4572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43" name="Text 41"/>
          <p:cNvSpPr/>
          <p:nvPr/>
        </p:nvSpPr>
        <p:spPr>
          <a:xfrm>
            <a:off x="6960413" y="2084832"/>
            <a:ext cx="121432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Authority bypassed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6960413" y="2267712"/>
            <a:ext cx="121432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713232" y="3044952"/>
            <a:ext cx="7534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Escalation queue — transactions requiring Board attention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713232" y="3337560"/>
            <a:ext cx="7534656" cy="237744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47" name="Text 45"/>
          <p:cNvSpPr/>
          <p:nvPr/>
        </p:nvSpPr>
        <p:spPr>
          <a:xfrm>
            <a:off x="758952" y="33375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1673352" y="3337560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3776472" y="3337560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5879592" y="33375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6793992" y="3337560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758952" y="357530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2025-12-22</a:t>
            </a:r>
            <a:endParaRPr lang="en-US" sz="760" dirty="0"/>
          </a:p>
        </p:txBody>
      </p:sp>
      <p:sp>
        <p:nvSpPr>
          <p:cNvPr id="53" name="Text 51"/>
          <p:cNvSpPr/>
          <p:nvPr/>
        </p:nvSpPr>
        <p:spPr>
          <a:xfrm>
            <a:off x="1673352" y="3575304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Marina Contracting</a:t>
            </a:r>
            <a:endParaRPr lang="en-US" sz="760" dirty="0"/>
          </a:p>
        </p:txBody>
      </p:sp>
      <p:sp>
        <p:nvSpPr>
          <p:cNvPr id="54" name="Text 52"/>
          <p:cNvSpPr/>
          <p:nvPr/>
        </p:nvSpPr>
        <p:spPr>
          <a:xfrm>
            <a:off x="3776472" y="3575304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contract</a:t>
            </a:r>
            <a:endParaRPr lang="en-US" sz="760" dirty="0"/>
          </a:p>
        </p:txBody>
      </p:sp>
      <p:sp>
        <p:nvSpPr>
          <p:cNvPr id="55" name="Text 53"/>
          <p:cNvSpPr/>
          <p:nvPr/>
        </p:nvSpPr>
        <p:spPr>
          <a:xfrm>
            <a:off x="5879592" y="357530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2,100</a:t>
            </a:r>
            <a:endParaRPr lang="en-US" sz="760" dirty="0"/>
          </a:p>
        </p:txBody>
      </p:sp>
      <p:sp>
        <p:nvSpPr>
          <p:cNvPr id="56" name="Text 54"/>
          <p:cNvSpPr/>
          <p:nvPr/>
        </p:nvSpPr>
        <p:spPr>
          <a:xfrm>
            <a:off x="6793992" y="357530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Q9 · conflicted</a:t>
            </a:r>
            <a:endParaRPr lang="en-US" sz="760" dirty="0"/>
          </a:p>
        </p:txBody>
      </p:sp>
      <p:sp>
        <p:nvSpPr>
          <p:cNvPr id="57" name="Shape 55"/>
          <p:cNvSpPr/>
          <p:nvPr/>
        </p:nvSpPr>
        <p:spPr>
          <a:xfrm>
            <a:off x="713232" y="3831336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13232" y="3831336"/>
            <a:ext cx="7534656" cy="256032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59" name="Text 57"/>
          <p:cNvSpPr/>
          <p:nvPr/>
        </p:nvSpPr>
        <p:spPr>
          <a:xfrm>
            <a:off x="758952" y="383133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2025-12-31</a:t>
            </a:r>
            <a:endParaRPr lang="en-US" sz="760" dirty="0"/>
          </a:p>
        </p:txBody>
      </p:sp>
      <p:sp>
        <p:nvSpPr>
          <p:cNvPr id="60" name="Text 58"/>
          <p:cNvSpPr/>
          <p:nvPr/>
        </p:nvSpPr>
        <p:spPr>
          <a:xfrm>
            <a:off x="1673352" y="3831336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 Muharraq Properties</a:t>
            </a:r>
            <a:endParaRPr lang="en-US" sz="760" dirty="0"/>
          </a:p>
        </p:txBody>
      </p:sp>
      <p:sp>
        <p:nvSpPr>
          <p:cNvPr id="61" name="Text 59"/>
          <p:cNvSpPr/>
          <p:nvPr/>
        </p:nvSpPr>
        <p:spPr>
          <a:xfrm>
            <a:off x="3776472" y="3831336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Waiver / write-off</a:t>
            </a:r>
            <a:endParaRPr lang="en-US" sz="760" dirty="0"/>
          </a:p>
        </p:txBody>
      </p:sp>
      <p:sp>
        <p:nvSpPr>
          <p:cNvPr id="62" name="Text 60"/>
          <p:cNvSpPr/>
          <p:nvPr/>
        </p:nvSpPr>
        <p:spPr>
          <a:xfrm>
            <a:off x="5879592" y="383133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2,600</a:t>
            </a:r>
            <a:endParaRPr lang="en-US" sz="760" dirty="0"/>
          </a:p>
        </p:txBody>
      </p:sp>
      <p:sp>
        <p:nvSpPr>
          <p:cNvPr id="63" name="Text 61"/>
          <p:cNvSpPr/>
          <p:nvPr/>
        </p:nvSpPr>
        <p:spPr>
          <a:xfrm>
            <a:off x="6793992" y="383133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RF-01 · after</a:t>
            </a:r>
            <a:endParaRPr lang="en-US" sz="760" dirty="0"/>
          </a:p>
        </p:txBody>
      </p:sp>
      <p:sp>
        <p:nvSpPr>
          <p:cNvPr id="64" name="Shape 62"/>
          <p:cNvSpPr/>
          <p:nvPr/>
        </p:nvSpPr>
        <p:spPr>
          <a:xfrm>
            <a:off x="713232" y="4087368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58952" y="408736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2025-09-30</a:t>
            </a:r>
            <a:endParaRPr lang="en-US" sz="760" dirty="0"/>
          </a:p>
        </p:txBody>
      </p:sp>
      <p:sp>
        <p:nvSpPr>
          <p:cNvPr id="66" name="Text 64"/>
          <p:cNvSpPr/>
          <p:nvPr/>
        </p:nvSpPr>
        <p:spPr>
          <a:xfrm>
            <a:off x="1673352" y="4087368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Income Fund I</a:t>
            </a:r>
            <a:endParaRPr lang="en-US" sz="760" dirty="0"/>
          </a:p>
        </p:txBody>
      </p:sp>
      <p:sp>
        <p:nvSpPr>
          <p:cNvPr id="67" name="Text 65"/>
          <p:cNvSpPr/>
          <p:nvPr/>
        </p:nvSpPr>
        <p:spPr>
          <a:xfrm>
            <a:off x="3776472" y="4087368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in fund</a:t>
            </a:r>
            <a:endParaRPr lang="en-US" sz="760" dirty="0"/>
          </a:p>
        </p:txBody>
      </p:sp>
      <p:sp>
        <p:nvSpPr>
          <p:cNvPr id="68" name="Text 66"/>
          <p:cNvSpPr/>
          <p:nvPr/>
        </p:nvSpPr>
        <p:spPr>
          <a:xfrm>
            <a:off x="5879592" y="408736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9,500</a:t>
            </a:r>
            <a:endParaRPr lang="en-US" sz="760" dirty="0"/>
          </a:p>
        </p:txBody>
      </p:sp>
      <p:sp>
        <p:nvSpPr>
          <p:cNvPr id="69" name="Text 67"/>
          <p:cNvSpPr/>
          <p:nvPr/>
        </p:nvSpPr>
        <p:spPr>
          <a:xfrm>
            <a:off x="6793992" y="40873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P1 · capital</a:t>
            </a:r>
            <a:endParaRPr lang="en-US" sz="760" dirty="0"/>
          </a:p>
        </p:txBody>
      </p:sp>
      <p:sp>
        <p:nvSpPr>
          <p:cNvPr id="70" name="Shape 68"/>
          <p:cNvSpPr/>
          <p:nvPr/>
        </p:nvSpPr>
        <p:spPr>
          <a:xfrm>
            <a:off x="713232" y="4343400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13232" y="4453128"/>
            <a:ext cx="7534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2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…plus a largest-exposures table, an exception register, an IAS 24 disclosure schedule and draft Board resolutions — all generated for you.</a:t>
            </a:r>
            <a:endParaRPr lang="en-US" sz="820" dirty="0"/>
          </a:p>
        </p:txBody>
      </p:sp>
      <p:sp>
        <p:nvSpPr>
          <p:cNvPr id="72" name="Shape 70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74" name="Text 72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Board lens turns the population into a board-ready pack.</a:t>
            </a:r>
            <a:endParaRPr lang="en-US" sz="1050" dirty="0"/>
          </a:p>
        </p:txBody>
      </p:sp>
      <p:sp>
        <p:nvSpPr>
          <p:cNvPr id="75" name="Text 73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Report page writes a full narrative review in eight sections.</a:t>
            </a:r>
            <a:endParaRPr lang="en-US" sz="1050" dirty="0"/>
          </a:p>
        </p:txBody>
      </p:sp>
      <p:sp>
        <p:nvSpPr>
          <p:cNvPr id="76" name="Text 74"/>
          <p:cNvSpPr/>
          <p:nvPr/>
        </p:nvSpPr>
        <p:spPr>
          <a:xfrm>
            <a:off x="8732520" y="2295144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update automatically as you add transactions.</a:t>
            </a:r>
            <a:endParaRPr lang="en-US" sz="1050" dirty="0"/>
          </a:p>
        </p:txBody>
      </p:sp>
      <p:sp>
        <p:nvSpPr>
          <p:cNvPr id="77" name="Shape 75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79" name="Text 77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80" name="Text 78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6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10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Outputs — export &amp; share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3" name="Shape 21"/>
          <p:cNvSpPr/>
          <p:nvPr/>
        </p:nvSpPr>
        <p:spPr>
          <a:xfrm>
            <a:off x="7696200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Shape 23"/>
          <p:cNvSpPr/>
          <p:nvPr/>
        </p:nvSpPr>
        <p:spPr>
          <a:xfrm>
            <a:off x="713232" y="2267712"/>
            <a:ext cx="1700784" cy="914400"/>
          </a:xfrm>
          <a:prstGeom prst="roundRect">
            <a:avLst>
              <a:gd name="adj" fmla="val 5000"/>
            </a:avLst>
          </a:prstGeom>
          <a:solidFill>
            <a:srgbClr val="FFFDF8"/>
          </a:solidFill>
          <a:ln w="15875">
            <a:solidFill>
              <a:srgbClr val="2F5D3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2267712"/>
            <a:ext cx="1700784" cy="54864"/>
          </a:xfrm>
          <a:prstGeom prst="rect">
            <a:avLst/>
          </a:prstGeom>
          <a:solidFill>
            <a:srgbClr val="2F5D3C"/>
          </a:solidFill>
          <a:ln/>
        </p:spPr>
      </p:sp>
      <p:sp>
        <p:nvSpPr>
          <p:cNvPr id="27" name="Text 25"/>
          <p:cNvSpPr/>
          <p:nvPr/>
        </p:nvSpPr>
        <p:spPr>
          <a:xfrm>
            <a:off x="804672" y="2414016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workbook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04672" y="2724912"/>
            <a:ext cx="15179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worksheets — register, transactions, flags, aggregation, governance, board</a:t>
            </a:r>
            <a:endParaRPr lang="en-US" sz="760" dirty="0"/>
          </a:p>
        </p:txBody>
      </p:sp>
      <p:sp>
        <p:nvSpPr>
          <p:cNvPr id="29" name="Shape 27"/>
          <p:cNvSpPr/>
          <p:nvPr/>
        </p:nvSpPr>
        <p:spPr>
          <a:xfrm>
            <a:off x="2660904" y="2267712"/>
            <a:ext cx="1700784" cy="914400"/>
          </a:xfrm>
          <a:prstGeom prst="roundRect">
            <a:avLst>
              <a:gd name="adj" fmla="val 5000"/>
            </a:avLst>
          </a:prstGeom>
          <a:solidFill>
            <a:srgbClr val="FFFDF8"/>
          </a:solidFill>
          <a:ln w="15875">
            <a:solidFill>
              <a:srgbClr val="3A4A5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660904" y="2267712"/>
            <a:ext cx="1700784" cy="54864"/>
          </a:xfrm>
          <a:prstGeom prst="rect">
            <a:avLst/>
          </a:prstGeom>
          <a:solidFill>
            <a:srgbClr val="3A4A5A"/>
          </a:solidFill>
          <a:ln/>
        </p:spPr>
      </p:sp>
      <p:sp>
        <p:nvSpPr>
          <p:cNvPr id="31" name="Text 29"/>
          <p:cNvSpPr/>
          <p:nvPr/>
        </p:nvSpPr>
        <p:spPr>
          <a:xfrm>
            <a:off x="2752344" y="2414016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paper (Word)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2752344" y="2724912"/>
            <a:ext cx="15179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Escalation queue, exception register &amp; draft resolutions</a:t>
            </a:r>
            <a:endParaRPr lang="en-US" sz="760" dirty="0"/>
          </a:p>
        </p:txBody>
      </p:sp>
      <p:sp>
        <p:nvSpPr>
          <p:cNvPr id="33" name="Shape 31"/>
          <p:cNvSpPr/>
          <p:nvPr/>
        </p:nvSpPr>
        <p:spPr>
          <a:xfrm>
            <a:off x="4608576" y="2267712"/>
            <a:ext cx="1700784" cy="914400"/>
          </a:xfrm>
          <a:prstGeom prst="roundRect">
            <a:avLst>
              <a:gd name="adj" fmla="val 5000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608576" y="2267712"/>
            <a:ext cx="1700784" cy="5486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35" name="Text 33"/>
          <p:cNvSpPr/>
          <p:nvPr/>
        </p:nvSpPr>
        <p:spPr>
          <a:xfrm>
            <a:off x="4700016" y="2414016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Written report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700016" y="2724912"/>
            <a:ext cx="15179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Eight-section supervisory review</a:t>
            </a:r>
            <a:endParaRPr lang="en-US" sz="760" dirty="0"/>
          </a:p>
        </p:txBody>
      </p:sp>
      <p:sp>
        <p:nvSpPr>
          <p:cNvPr id="37" name="Shape 35"/>
          <p:cNvSpPr/>
          <p:nvPr/>
        </p:nvSpPr>
        <p:spPr>
          <a:xfrm>
            <a:off x="6556248" y="2267712"/>
            <a:ext cx="1700784" cy="914400"/>
          </a:xfrm>
          <a:prstGeom prst="roundRect">
            <a:avLst>
              <a:gd name="adj" fmla="val 5000"/>
            </a:avLst>
          </a:prstGeom>
          <a:solidFill>
            <a:srgbClr val="FFFDF8"/>
          </a:solidFill>
          <a:ln w="15875">
            <a:solidFill>
              <a:srgbClr val="7B726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556248" y="2267712"/>
            <a:ext cx="1700784" cy="54864"/>
          </a:xfrm>
          <a:prstGeom prst="rect">
            <a:avLst/>
          </a:prstGeom>
          <a:solidFill>
            <a:srgbClr val="7B7263"/>
          </a:solidFill>
          <a:ln/>
        </p:spPr>
      </p:sp>
      <p:sp>
        <p:nvSpPr>
          <p:cNvPr id="39" name="Text 37"/>
          <p:cNvSpPr/>
          <p:nvPr/>
        </p:nvSpPr>
        <p:spPr>
          <a:xfrm>
            <a:off x="6647688" y="2414016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workspace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647688" y="2724912"/>
            <a:ext cx="15179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Encrypted file you can reopen or move</a:t>
            </a:r>
            <a:endParaRPr lang="en-US" sz="760" dirty="0"/>
          </a:p>
        </p:txBody>
      </p:sp>
      <p:sp>
        <p:nvSpPr>
          <p:cNvPr id="41" name="Shape 39"/>
          <p:cNvSpPr/>
          <p:nvPr/>
        </p:nvSpPr>
        <p:spPr>
          <a:xfrm>
            <a:off x="713232" y="3547872"/>
            <a:ext cx="7534656" cy="822960"/>
          </a:xfrm>
          <a:prstGeom prst="roundRect">
            <a:avLst>
              <a:gd name="adj" fmla="val 4444"/>
            </a:avLst>
          </a:prstGeom>
          <a:solidFill>
            <a:srgbClr val="EFE9DC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50392" y="3657600"/>
            <a:ext cx="72603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Also available: the Excel/CSV import on the Register page (round-trips your data), a print-to-PDF of any page, and a self-test page that re-checks the tool's own logic (74 assertions).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45" name="Text 43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review can leave the tool as Excel, Word or PDF.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an encrypted copy of your whole workspace to reopen later or move to another machine.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8732520" y="246888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Nothing is sent anywhere — you choose what to export.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50" name="Text 48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51" name="Text 49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6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100584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spc="300" kern="0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SHORT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960120" y="15544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 once. The tool does the rest.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1005840" y="2697480"/>
            <a:ext cx="109728" cy="109728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7" name="Text 5"/>
          <p:cNvSpPr/>
          <p:nvPr/>
        </p:nvSpPr>
        <p:spPr>
          <a:xfrm>
            <a:off x="1280160" y="260604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0E9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fully offline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0" y="2606040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internet needed. Best in Chrome or Edge.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005840" y="3355848"/>
            <a:ext cx="109728" cy="109728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0" name="Text 8"/>
          <p:cNvSpPr/>
          <p:nvPr/>
        </p:nvSpPr>
        <p:spPr>
          <a:xfrm>
            <a:off x="1280160" y="3264408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0E9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Rule-based &amp; consistent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669280" y="3264408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figures always give the same result. No machine-learning inference.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005840" y="4014216"/>
            <a:ext cx="109728" cy="109728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3" name="Text 11"/>
          <p:cNvSpPr/>
          <p:nvPr/>
        </p:nvSpPr>
        <p:spPr>
          <a:xfrm>
            <a:off x="1280160" y="3922776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0E9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→ Register → Transactions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669280" y="3922776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Then read the results across Materiality, Red flags, Prudential and Governance.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005840" y="4672584"/>
            <a:ext cx="109728" cy="109728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6" name="Text 14"/>
          <p:cNvSpPr/>
          <p:nvPr/>
        </p:nvSpPr>
        <p:spPr>
          <a:xfrm>
            <a:off x="1280160" y="4581144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0E9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in, Excel/Word/PDF out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669280" y="4581144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Bulk-load from your core banking system; export a Board-ready pack.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005840" y="5330952"/>
            <a:ext cx="109728" cy="109728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9" name="Text 17"/>
          <p:cNvSpPr/>
          <p:nvPr/>
        </p:nvSpPr>
        <p:spPr>
          <a:xfrm>
            <a:off x="1280160" y="523951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0E9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by design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669280" y="5239512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work is encrypted and stays on your computer. 90-day access per copy.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024128" y="6126480"/>
            <a:ext cx="5486400" cy="0"/>
          </a:xfrm>
          <a:prstGeom prst="line">
            <a:avLst/>
          </a:prstGeom>
          <a:noFill/>
          <a:ln w="12700">
            <a:solidFill>
              <a:srgbClr val="9A7B3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05840" y="6263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· © Dr. Sunando Roy 2026 · a deterministic, rule-based supervisory tool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Opening the workbench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201C16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606040" y="2194560"/>
            <a:ext cx="3749040" cy="2834640"/>
          </a:xfrm>
          <a:prstGeom prst="roundRect">
            <a:avLst>
              <a:gd name="adj" fmla="val 1290"/>
            </a:avLst>
          </a:prstGeom>
          <a:solidFill>
            <a:srgbClr val="FFFDF8"/>
          </a:solidFill>
          <a:ln w="12700">
            <a:solidFill>
              <a:srgbClr val="9A7B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34640" y="239572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spc="100" kern="0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SEALED WORKBENCH · ACCESS REQUIRED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834640" y="26517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2834640" y="3108960"/>
            <a:ext cx="3291840" cy="365760"/>
          </a:xfrm>
          <a:prstGeom prst="roundRect">
            <a:avLst>
              <a:gd name="adj" fmla="val 7500"/>
            </a:avLst>
          </a:prstGeom>
          <a:solidFill>
            <a:srgbClr val="E3EEE5"/>
          </a:solidFill>
          <a:ln w="9525">
            <a:solidFill>
              <a:srgbClr val="BCD4C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0" y="316382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 days of access remaining · expires 12 Oct 2026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834640" y="3657600"/>
            <a:ext cx="3291840" cy="384048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14" name="Shape 12"/>
          <p:cNvSpPr/>
          <p:nvPr/>
        </p:nvSpPr>
        <p:spPr>
          <a:xfrm>
            <a:off x="2834640" y="4041648"/>
            <a:ext cx="3291840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26080" y="37216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Passphrase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834640" y="4206240"/>
            <a:ext cx="3291840" cy="41148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17" name="Text 15"/>
          <p:cNvSpPr/>
          <p:nvPr/>
        </p:nvSpPr>
        <p:spPr>
          <a:xfrm>
            <a:off x="2834640" y="420624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UNLOCK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20" name="Text 18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the file in Chrome or Edge — just double-click it.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the passphrase you were given and select Unlock.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732520" y="2295144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bar shows how long the copy stays valid (90 days). When it expires, ask for a fresh copy.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8714232" y="5120640"/>
            <a:ext cx="3008376" cy="822960"/>
          </a:xfrm>
          <a:prstGeom prst="roundRect">
            <a:avLst>
              <a:gd name="adj" fmla="val 4444"/>
            </a:avLst>
          </a:prstGeom>
          <a:solidFill>
            <a:srgbClr val="E3EEE5"/>
          </a:solidFill>
          <a:ln w="6350">
            <a:solidFill>
              <a:srgbClr val="D8CFB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714232" y="5120640"/>
            <a:ext cx="36576" cy="822960"/>
          </a:xfrm>
          <a:prstGeom prst="rect">
            <a:avLst/>
          </a:prstGeom>
          <a:solidFill>
            <a:srgbClr val="2F5D3C"/>
          </a:solidFill>
          <a:ln/>
        </p:spPr>
      </p:sp>
      <p:sp>
        <p:nvSpPr>
          <p:cNvPr id="25" name="Text 23"/>
          <p:cNvSpPr/>
          <p:nvPr/>
        </p:nvSpPr>
        <p:spPr>
          <a:xfrm>
            <a:off x="8842248" y="519379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60" dirty="0">
                <a:solidFill>
                  <a:srgbClr val="3140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passphrase is never stored in the file — it is what decrypts the workbench and your saved work.</a:t>
            </a:r>
            <a:endParaRPr lang="en-US" sz="860" dirty="0"/>
          </a:p>
        </p:txBody>
      </p:sp>
      <p:sp>
        <p:nvSpPr>
          <p:cNvPr id="26" name="Shape 24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28" name="Text 26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29" name="Text 27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6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 — the yardsticks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Shape 10"/>
          <p:cNvSpPr/>
          <p:nvPr/>
        </p:nvSpPr>
        <p:spPr>
          <a:xfrm>
            <a:off x="621792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Text 23"/>
          <p:cNvSpPr/>
          <p:nvPr/>
        </p:nvSpPr>
        <p:spPr>
          <a:xfrm>
            <a:off x="713232" y="1993392"/>
            <a:ext cx="7534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 &amp; financials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13232" y="2304288"/>
            <a:ext cx="3566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Licensee name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713232" y="2487168"/>
            <a:ext cx="3566160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28" name="Shape 26"/>
          <p:cNvSpPr/>
          <p:nvPr/>
        </p:nvSpPr>
        <p:spPr>
          <a:xfrm>
            <a:off x="713232" y="2487168"/>
            <a:ext cx="3566160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13232" y="2487168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30" name="Text 28"/>
          <p:cNvSpPr/>
          <p:nvPr/>
        </p:nvSpPr>
        <p:spPr>
          <a:xfrm>
            <a:off x="786384" y="2487168"/>
            <a:ext cx="3474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Commercial Bank B.S.C.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13232" y="2487168"/>
            <a:ext cx="356616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Shape 30"/>
          <p:cNvSpPr/>
          <p:nvPr/>
        </p:nvSpPr>
        <p:spPr>
          <a:xfrm>
            <a:off x="713232" y="2487168"/>
            <a:ext cx="3566160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86384" y="2487168"/>
            <a:ext cx="34198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Commercial Bank B.S.C.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462272" y="2304288"/>
            <a:ext cx="3566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Licensee category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4462272" y="2487168"/>
            <a:ext cx="3566160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36" name="Shape 34"/>
          <p:cNvSpPr/>
          <p:nvPr/>
        </p:nvSpPr>
        <p:spPr>
          <a:xfrm>
            <a:off x="4462272" y="2487168"/>
            <a:ext cx="3566160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462272" y="2487168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38" name="Text 36"/>
          <p:cNvSpPr/>
          <p:nvPr/>
        </p:nvSpPr>
        <p:spPr>
          <a:xfrm>
            <a:off x="4535424" y="2487168"/>
            <a:ext cx="3474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bank — conventional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462272" y="2487168"/>
            <a:ext cx="3566160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0" name="Shape 38"/>
          <p:cNvSpPr/>
          <p:nvPr/>
        </p:nvSpPr>
        <p:spPr>
          <a:xfrm>
            <a:off x="4462272" y="2487168"/>
            <a:ext cx="3566160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535424" y="2487168"/>
            <a:ext cx="34198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bank — conventional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713232" y="2962656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Capital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713232" y="3145536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44" name="Shape 42"/>
          <p:cNvSpPr/>
          <p:nvPr/>
        </p:nvSpPr>
        <p:spPr>
          <a:xfrm>
            <a:off x="713232" y="3145536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13232" y="3145536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46" name="Text 44"/>
          <p:cNvSpPr/>
          <p:nvPr/>
        </p:nvSpPr>
        <p:spPr>
          <a:xfrm>
            <a:off x="786384" y="3145536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180,000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713232" y="3145536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8" name="Shape 46"/>
          <p:cNvSpPr/>
          <p:nvPr/>
        </p:nvSpPr>
        <p:spPr>
          <a:xfrm>
            <a:off x="713232" y="3145536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86384" y="3145536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180,000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2642616" y="2962656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assets</a:t>
            </a:r>
            <a:endParaRPr lang="en-US" sz="750" dirty="0"/>
          </a:p>
        </p:txBody>
      </p:sp>
      <p:sp>
        <p:nvSpPr>
          <p:cNvPr id="51" name="Shape 49"/>
          <p:cNvSpPr/>
          <p:nvPr/>
        </p:nvSpPr>
        <p:spPr>
          <a:xfrm>
            <a:off x="2642616" y="3145536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52" name="Shape 50"/>
          <p:cNvSpPr/>
          <p:nvPr/>
        </p:nvSpPr>
        <p:spPr>
          <a:xfrm>
            <a:off x="2642616" y="3145536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642616" y="3145536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54" name="Text 52"/>
          <p:cNvSpPr/>
          <p:nvPr/>
        </p:nvSpPr>
        <p:spPr>
          <a:xfrm>
            <a:off x="2715768" y="3145536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2,400,000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2642616" y="3145536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6" name="Shape 54"/>
          <p:cNvSpPr/>
          <p:nvPr/>
        </p:nvSpPr>
        <p:spPr>
          <a:xfrm>
            <a:off x="2642616" y="3145536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2715768" y="3145536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2,400,000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572000" y="2962656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income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4572000" y="3145536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60" name="Shape 58"/>
          <p:cNvSpPr/>
          <p:nvPr/>
        </p:nvSpPr>
        <p:spPr>
          <a:xfrm>
            <a:off x="4572000" y="3145536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4572000" y="3145536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62" name="Text 60"/>
          <p:cNvSpPr/>
          <p:nvPr/>
        </p:nvSpPr>
        <p:spPr>
          <a:xfrm>
            <a:off x="4645152" y="3145536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96,000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4572000" y="3145536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4" name="Shape 62"/>
          <p:cNvSpPr/>
          <p:nvPr/>
        </p:nvSpPr>
        <p:spPr>
          <a:xfrm>
            <a:off x="4572000" y="3145536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645152" y="3145536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96,000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6501384" y="2962656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750" dirty="0"/>
          </a:p>
        </p:txBody>
      </p:sp>
      <p:sp>
        <p:nvSpPr>
          <p:cNvPr id="67" name="Shape 65"/>
          <p:cNvSpPr/>
          <p:nvPr/>
        </p:nvSpPr>
        <p:spPr>
          <a:xfrm>
            <a:off x="6501384" y="3145536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68" name="Shape 66"/>
          <p:cNvSpPr/>
          <p:nvPr/>
        </p:nvSpPr>
        <p:spPr>
          <a:xfrm>
            <a:off x="6501384" y="3145536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501384" y="3145536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70" name="Text 68"/>
          <p:cNvSpPr/>
          <p:nvPr/>
        </p:nvSpPr>
        <p:spPr>
          <a:xfrm>
            <a:off x="6574536" y="3145536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21,500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6501384" y="3145536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2" name="Shape 70"/>
          <p:cNvSpPr/>
          <p:nvPr/>
        </p:nvSpPr>
        <p:spPr>
          <a:xfrm>
            <a:off x="6501384" y="3145536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145536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21,500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713232" y="3621024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RP limit</a:t>
            </a:r>
            <a:endParaRPr lang="en-US" sz="750" dirty="0"/>
          </a:p>
        </p:txBody>
      </p:sp>
      <p:sp>
        <p:nvSpPr>
          <p:cNvPr id="75" name="Shape 73"/>
          <p:cNvSpPr/>
          <p:nvPr/>
        </p:nvSpPr>
        <p:spPr>
          <a:xfrm>
            <a:off x="713232" y="3803904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76" name="Shape 74"/>
          <p:cNvSpPr/>
          <p:nvPr/>
        </p:nvSpPr>
        <p:spPr>
          <a:xfrm>
            <a:off x="713232" y="3803904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713232" y="3803904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78" name="Text 76"/>
          <p:cNvSpPr/>
          <p:nvPr/>
        </p:nvSpPr>
        <p:spPr>
          <a:xfrm>
            <a:off x="786384" y="3803904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of capital</a:t>
            </a:r>
            <a:endParaRPr lang="en-US" sz="900" dirty="0"/>
          </a:p>
        </p:txBody>
      </p:sp>
      <p:sp>
        <p:nvSpPr>
          <p:cNvPr id="79" name="Shape 77"/>
          <p:cNvSpPr/>
          <p:nvPr/>
        </p:nvSpPr>
        <p:spPr>
          <a:xfrm>
            <a:off x="713232" y="3803904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0" name="Shape 78"/>
          <p:cNvSpPr/>
          <p:nvPr/>
        </p:nvSpPr>
        <p:spPr>
          <a:xfrm>
            <a:off x="713232" y="3803904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86384" y="3803904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of capital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2642616" y="3621024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Aggregate RP limit</a:t>
            </a:r>
            <a:endParaRPr lang="en-US" sz="750" dirty="0"/>
          </a:p>
        </p:txBody>
      </p:sp>
      <p:sp>
        <p:nvSpPr>
          <p:cNvPr id="83" name="Shape 81"/>
          <p:cNvSpPr/>
          <p:nvPr/>
        </p:nvSpPr>
        <p:spPr>
          <a:xfrm>
            <a:off x="2642616" y="3803904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84" name="Shape 82"/>
          <p:cNvSpPr/>
          <p:nvPr/>
        </p:nvSpPr>
        <p:spPr>
          <a:xfrm>
            <a:off x="2642616" y="3803904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2642616" y="3803904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86" name="Text 84"/>
          <p:cNvSpPr/>
          <p:nvPr/>
        </p:nvSpPr>
        <p:spPr>
          <a:xfrm>
            <a:off x="2715768" y="3803904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 of capital</a:t>
            </a:r>
            <a:endParaRPr lang="en-US" sz="900" dirty="0"/>
          </a:p>
        </p:txBody>
      </p:sp>
      <p:sp>
        <p:nvSpPr>
          <p:cNvPr id="87" name="Shape 85"/>
          <p:cNvSpPr/>
          <p:nvPr/>
        </p:nvSpPr>
        <p:spPr>
          <a:xfrm>
            <a:off x="2642616" y="3803904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8" name="Shape 86"/>
          <p:cNvSpPr/>
          <p:nvPr/>
        </p:nvSpPr>
        <p:spPr>
          <a:xfrm>
            <a:off x="2642616" y="3803904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2715768" y="3803904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 of capital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4572000" y="3621024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escalation</a:t>
            </a:r>
            <a:endParaRPr lang="en-US" sz="750" dirty="0"/>
          </a:p>
        </p:txBody>
      </p:sp>
      <p:sp>
        <p:nvSpPr>
          <p:cNvPr id="91" name="Shape 89"/>
          <p:cNvSpPr/>
          <p:nvPr/>
        </p:nvSpPr>
        <p:spPr>
          <a:xfrm>
            <a:off x="4572000" y="3803904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92" name="Shape 90"/>
          <p:cNvSpPr/>
          <p:nvPr/>
        </p:nvSpPr>
        <p:spPr>
          <a:xfrm>
            <a:off x="4572000" y="3803904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4572000" y="3803904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94" name="Text 92"/>
          <p:cNvSpPr/>
          <p:nvPr/>
        </p:nvSpPr>
        <p:spPr>
          <a:xfrm>
            <a:off x="4645152" y="3803904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 ratio</a:t>
            </a:r>
            <a:endParaRPr lang="en-US" sz="900" dirty="0"/>
          </a:p>
        </p:txBody>
      </p:sp>
      <p:sp>
        <p:nvSpPr>
          <p:cNvPr id="95" name="Shape 93"/>
          <p:cNvSpPr/>
          <p:nvPr/>
        </p:nvSpPr>
        <p:spPr>
          <a:xfrm>
            <a:off x="4572000" y="3803904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6" name="Shape 94"/>
          <p:cNvSpPr/>
          <p:nvPr/>
        </p:nvSpPr>
        <p:spPr>
          <a:xfrm>
            <a:off x="4572000" y="3803904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97" name="Text 95"/>
          <p:cNvSpPr/>
          <p:nvPr/>
        </p:nvSpPr>
        <p:spPr>
          <a:xfrm>
            <a:off x="4645152" y="3803904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 ratio</a:t>
            </a:r>
            <a:endParaRPr lang="en-US" sz="900" dirty="0"/>
          </a:p>
        </p:txBody>
      </p:sp>
      <p:sp>
        <p:nvSpPr>
          <p:cNvPr id="98" name="Text 96"/>
          <p:cNvSpPr/>
          <p:nvPr/>
        </p:nvSpPr>
        <p:spPr>
          <a:xfrm>
            <a:off x="6501384" y="3621024"/>
            <a:ext cx="1746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Absolute floor</a:t>
            </a:r>
            <a:endParaRPr lang="en-US" sz="750" dirty="0"/>
          </a:p>
        </p:txBody>
      </p:sp>
      <p:sp>
        <p:nvSpPr>
          <p:cNvPr id="99" name="Shape 97"/>
          <p:cNvSpPr/>
          <p:nvPr/>
        </p:nvSpPr>
        <p:spPr>
          <a:xfrm>
            <a:off x="6501384" y="3803904"/>
            <a:ext cx="1746504" cy="310896"/>
          </a:xfrm>
          <a:prstGeom prst="rect">
            <a:avLst/>
          </a:prstGeom>
          <a:solidFill>
            <a:srgbClr val="FFFDF8"/>
          </a:solidFill>
          <a:ln/>
        </p:spPr>
      </p:sp>
      <p:sp>
        <p:nvSpPr>
          <p:cNvPr id="100" name="Shape 98"/>
          <p:cNvSpPr/>
          <p:nvPr/>
        </p:nvSpPr>
        <p:spPr>
          <a:xfrm>
            <a:off x="6501384" y="3803904"/>
            <a:ext cx="1746504" cy="0"/>
          </a:xfrm>
          <a:prstGeom prst="line">
            <a:avLst/>
          </a:prstGeom>
          <a:noFill/>
          <a:ln w="12700">
            <a:solidFill>
              <a:srgbClr val="D8CFBC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6501384" y="3803904"/>
            <a:ext cx="18288" cy="310896"/>
          </a:xfrm>
          <a:prstGeom prst="rect">
            <a:avLst/>
          </a:prstGeom>
          <a:solidFill>
            <a:srgbClr val="D8CFBC"/>
          </a:solidFill>
          <a:ln/>
        </p:spPr>
      </p:sp>
      <p:sp>
        <p:nvSpPr>
          <p:cNvPr id="102" name="Text 100"/>
          <p:cNvSpPr/>
          <p:nvPr/>
        </p:nvSpPr>
        <p:spPr>
          <a:xfrm>
            <a:off x="6574536" y="3803904"/>
            <a:ext cx="1655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</a:t>
            </a:r>
            <a:endParaRPr lang="en-US" sz="900" dirty="0"/>
          </a:p>
        </p:txBody>
      </p:sp>
      <p:sp>
        <p:nvSpPr>
          <p:cNvPr id="103" name="Shape 101"/>
          <p:cNvSpPr/>
          <p:nvPr/>
        </p:nvSpPr>
        <p:spPr>
          <a:xfrm>
            <a:off x="6501384" y="3803904"/>
            <a:ext cx="1746504" cy="31089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4" name="Shape 102"/>
          <p:cNvSpPr/>
          <p:nvPr/>
        </p:nvSpPr>
        <p:spPr>
          <a:xfrm>
            <a:off x="6501384" y="3803904"/>
            <a:ext cx="1746504" cy="310896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6574536" y="3803904"/>
            <a:ext cx="1600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</a:t>
            </a:r>
            <a:endParaRPr lang="en-US" sz="900" dirty="0"/>
          </a:p>
        </p:txBody>
      </p:sp>
      <p:sp>
        <p:nvSpPr>
          <p:cNvPr id="106" name="Shape 104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08" name="Text 106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your institution's name and category.</a:t>
            </a:r>
            <a:endParaRPr lang="en-US" sz="1050" dirty="0"/>
          </a:p>
        </p:txBody>
      </p:sp>
      <p:sp>
        <p:nvSpPr>
          <p:cNvPr id="109" name="Text 107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the capital, assets, income and profit — these become the denominators every transaction is measured against.</a:t>
            </a:r>
            <a:endParaRPr lang="en-US" sz="1050" dirty="0"/>
          </a:p>
        </p:txBody>
      </p:sp>
      <p:sp>
        <p:nvSpPr>
          <p:cNvPr id="110" name="Text 108"/>
          <p:cNvSpPr/>
          <p:nvPr/>
        </p:nvSpPr>
        <p:spPr>
          <a:xfrm>
            <a:off x="8732520" y="246888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your single and aggregate related-party limits and the escalation thresholds.</a:t>
            </a:r>
            <a:endParaRPr lang="en-US" sz="1050" dirty="0"/>
          </a:p>
        </p:txBody>
      </p:sp>
      <p:sp>
        <p:nvSpPr>
          <p:cNvPr id="111" name="Shape 109"/>
          <p:cNvSpPr/>
          <p:nvPr/>
        </p:nvSpPr>
        <p:spPr>
          <a:xfrm>
            <a:off x="8714232" y="5120640"/>
            <a:ext cx="3008376" cy="822960"/>
          </a:xfrm>
          <a:prstGeom prst="roundRect">
            <a:avLst>
              <a:gd name="adj" fmla="val 4444"/>
            </a:avLst>
          </a:prstGeom>
          <a:solidFill>
            <a:srgbClr val="F8EED7"/>
          </a:solidFill>
          <a:ln w="6350">
            <a:solidFill>
              <a:srgbClr val="D8CFBC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8714232" y="5120640"/>
            <a:ext cx="36576" cy="822960"/>
          </a:xfrm>
          <a:prstGeom prst="rect">
            <a:avLst/>
          </a:prstGeom>
          <a:solidFill>
            <a:srgbClr val="9A6A12"/>
          </a:solidFill>
          <a:ln/>
        </p:spPr>
      </p:sp>
      <p:sp>
        <p:nvSpPr>
          <p:cNvPr id="113" name="Text 111"/>
          <p:cNvSpPr/>
          <p:nvPr/>
        </p:nvSpPr>
        <p:spPr>
          <a:xfrm>
            <a:off x="8842248" y="519379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60" dirty="0">
                <a:solidFill>
                  <a:srgbClr val="5A44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these first — everything downstream is measured against them.</a:t>
            </a:r>
            <a:endParaRPr lang="en-US" sz="860" dirty="0"/>
          </a:p>
        </p:txBody>
      </p:sp>
      <p:sp>
        <p:nvSpPr>
          <p:cNvPr id="114" name="Shape 112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116" name="Text 114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117" name="Text 115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6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Register — related parties &amp; Excel import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Shape 11"/>
          <p:cNvSpPr/>
          <p:nvPr/>
        </p:nvSpPr>
        <p:spPr>
          <a:xfrm>
            <a:off x="1264920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4" name="Text 12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Shape 23"/>
          <p:cNvSpPr/>
          <p:nvPr/>
        </p:nvSpPr>
        <p:spPr>
          <a:xfrm>
            <a:off x="713232" y="1993392"/>
            <a:ext cx="7534656" cy="640080"/>
          </a:xfrm>
          <a:prstGeom prst="roundRect">
            <a:avLst>
              <a:gd name="adj" fmla="val 5714"/>
            </a:avLst>
          </a:prstGeom>
          <a:solidFill>
            <a:srgbClr val="EFE9DC"/>
          </a:solidFill>
          <a:ln w="12700">
            <a:solidFill>
              <a:srgbClr val="9A7B3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2048256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Bulk data — Excel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822960" y="2304288"/>
            <a:ext cx="1874520" cy="27432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28" name="Text 26"/>
          <p:cNvSpPr/>
          <p:nvPr/>
        </p:nvSpPr>
        <p:spPr>
          <a:xfrm>
            <a:off x="822960" y="2304288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Excel template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816352" y="2304288"/>
            <a:ext cx="1691640" cy="274320"/>
          </a:xfrm>
          <a:prstGeom prst="roundRect">
            <a:avLst>
              <a:gd name="adj" fmla="val 10000"/>
            </a:avLst>
          </a:prstGeom>
          <a:solidFill>
            <a:srgbClr val="FFFDF8"/>
          </a:solidFill>
          <a:ln w="12700">
            <a:solidFill>
              <a:srgbClr val="9A7B3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16352" y="230428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from Excel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7516368" y="2066544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713232" y="2816352"/>
            <a:ext cx="7534656" cy="256032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33" name="Text 31"/>
          <p:cNvSpPr/>
          <p:nvPr/>
        </p:nvSpPr>
        <p:spPr>
          <a:xfrm>
            <a:off x="768096" y="281635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Party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054096" y="2816352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Relationship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248656" y="281635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group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986016" y="2816352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RPTs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7534656" y="281635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768096" y="307238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Nasser Al Muharraq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3054096" y="307238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Director / controller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248656" y="307238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 Muharraq Hold.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86016" y="3072384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7534656" y="307238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15,020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713232" y="3346704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13232" y="3346704"/>
            <a:ext cx="7534656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45" name="Text 43"/>
          <p:cNvSpPr/>
          <p:nvPr/>
        </p:nvSpPr>
        <p:spPr>
          <a:xfrm>
            <a:off x="768096" y="334670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 Muharraq Properties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054096" y="334670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Insider entity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5248656" y="334670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 Muharraq Hold.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986016" y="3346704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7534656" y="334670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14,200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713232" y="3621024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68096" y="362102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GCB Capital (DIFC)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3054096" y="362102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Subsidiary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248656" y="362102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Commercial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986016" y="3621024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7534656" y="362102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22,000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713232" y="3895344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13232" y="3895344"/>
            <a:ext cx="7534656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58" name="Text 56"/>
          <p:cNvSpPr/>
          <p:nvPr/>
        </p:nvSpPr>
        <p:spPr>
          <a:xfrm>
            <a:off x="768096" y="389534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Meridian IT Services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3054096" y="3895344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Connected supplier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5248656" y="389534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Meridian Group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6986016" y="3895344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7534656" y="389534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1,200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713232" y="4169664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66" name="Text 64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each related party and choose how they are related.</a:t>
            </a:r>
            <a:endParaRPr lang="en-US" sz="1050" dirty="0"/>
          </a:p>
        </p:txBody>
      </p:sp>
      <p:sp>
        <p:nvSpPr>
          <p:cNvPr id="67" name="Text 65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New: Download a colour-coded Excel template, fill it (or paste from your core banking system), then Import from Excel — parties and transactions load together.</a:t>
            </a:r>
            <a:endParaRPr lang="en-US" sz="1050" dirty="0"/>
          </a:p>
        </p:txBody>
      </p:sp>
      <p:sp>
        <p:nvSpPr>
          <p:cNvPr id="68" name="Text 66"/>
          <p:cNvSpPr/>
          <p:nvPr/>
        </p:nvSpPr>
        <p:spPr>
          <a:xfrm>
            <a:off x="8732520" y="2642616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Unmatched names are added as 'unclassified' to tidy up here.</a:t>
            </a:r>
            <a:endParaRPr lang="en-US" sz="1050" dirty="0"/>
          </a:p>
        </p:txBody>
      </p:sp>
      <p:sp>
        <p:nvSpPr>
          <p:cNvPr id="69" name="Shape 67"/>
          <p:cNvSpPr/>
          <p:nvPr/>
        </p:nvSpPr>
        <p:spPr>
          <a:xfrm>
            <a:off x="8714232" y="5120640"/>
            <a:ext cx="3008376" cy="822960"/>
          </a:xfrm>
          <a:prstGeom prst="roundRect">
            <a:avLst>
              <a:gd name="adj" fmla="val 4444"/>
            </a:avLst>
          </a:prstGeom>
          <a:solidFill>
            <a:srgbClr val="E3EEE5"/>
          </a:solidFill>
          <a:ln w="6350">
            <a:solidFill>
              <a:srgbClr val="D8CFBC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714232" y="5120640"/>
            <a:ext cx="36576" cy="822960"/>
          </a:xfrm>
          <a:prstGeom prst="rect">
            <a:avLst/>
          </a:prstGeom>
          <a:solidFill>
            <a:srgbClr val="2F5D3C"/>
          </a:solidFill>
          <a:ln/>
        </p:spPr>
      </p:sp>
      <p:sp>
        <p:nvSpPr>
          <p:cNvPr id="71" name="Text 69"/>
          <p:cNvSpPr/>
          <p:nvPr/>
        </p:nvSpPr>
        <p:spPr>
          <a:xfrm>
            <a:off x="8842248" y="519379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60" dirty="0">
                <a:solidFill>
                  <a:srgbClr val="3140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beneficial owner group is what lets the tool spot transaction-splitting later.</a:t>
            </a:r>
            <a:endParaRPr lang="en-US" sz="860" dirty="0"/>
          </a:p>
        </p:txBody>
      </p:sp>
      <p:sp>
        <p:nvSpPr>
          <p:cNvPr id="72" name="Shape 70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74" name="Text 72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75" name="Text 73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6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Transactions — record each RPT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Shape 12"/>
          <p:cNvSpPr/>
          <p:nvPr/>
        </p:nvSpPr>
        <p:spPr>
          <a:xfrm>
            <a:off x="1908048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5" name="Text 13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Text 23"/>
          <p:cNvSpPr/>
          <p:nvPr/>
        </p:nvSpPr>
        <p:spPr>
          <a:xfrm>
            <a:off x="713232" y="1993392"/>
            <a:ext cx="7534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transaction is scored the moment you save it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13232" y="2304288"/>
            <a:ext cx="7534656" cy="256032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27" name="Text 25"/>
          <p:cNvSpPr/>
          <p:nvPr/>
        </p:nvSpPr>
        <p:spPr>
          <a:xfrm>
            <a:off x="758952" y="230428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673352" y="230428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593592" y="230428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5422392" y="230428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245352" y="2304288"/>
            <a:ext cx="502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Req.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748272" y="230428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Appr.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7571232" y="230428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6F2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Flags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758952" y="25603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2025-11-14</a:t>
            </a:r>
            <a:endParaRPr lang="en-US" sz="780" dirty="0"/>
          </a:p>
        </p:txBody>
      </p:sp>
      <p:sp>
        <p:nvSpPr>
          <p:cNvPr id="35" name="Text 33"/>
          <p:cNvSpPr/>
          <p:nvPr/>
        </p:nvSpPr>
        <p:spPr>
          <a:xfrm>
            <a:off x="1673352" y="25603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 Muharraq Properties</a:t>
            </a:r>
            <a:endParaRPr lang="en-US" sz="780" dirty="0"/>
          </a:p>
        </p:txBody>
      </p:sp>
      <p:sp>
        <p:nvSpPr>
          <p:cNvPr id="36" name="Text 34"/>
          <p:cNvSpPr/>
          <p:nvPr/>
        </p:nvSpPr>
        <p:spPr>
          <a:xfrm>
            <a:off x="3593592" y="2560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facility / loan</a:t>
            </a:r>
            <a:endParaRPr lang="en-US" sz="780" dirty="0"/>
          </a:p>
        </p:txBody>
      </p:sp>
      <p:sp>
        <p:nvSpPr>
          <p:cNvPr id="37" name="Text 35"/>
          <p:cNvSpPr/>
          <p:nvPr/>
        </p:nvSpPr>
        <p:spPr>
          <a:xfrm>
            <a:off x="5422392" y="2560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14,200</a:t>
            </a:r>
            <a:endParaRPr lang="en-US" sz="780" dirty="0"/>
          </a:p>
        </p:txBody>
      </p:sp>
      <p:sp>
        <p:nvSpPr>
          <p:cNvPr id="38" name="Text 36"/>
          <p:cNvSpPr/>
          <p:nvPr/>
        </p:nvSpPr>
        <p:spPr>
          <a:xfrm>
            <a:off x="6245352" y="256032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80" dirty="0"/>
          </a:p>
        </p:txBody>
      </p:sp>
      <p:sp>
        <p:nvSpPr>
          <p:cNvPr id="39" name="Shape 37"/>
          <p:cNvSpPr/>
          <p:nvPr/>
        </p:nvSpPr>
        <p:spPr>
          <a:xfrm>
            <a:off x="6729984" y="258775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E3EEE5"/>
          </a:solidFill>
          <a:ln/>
        </p:spPr>
      </p:sp>
      <p:sp>
        <p:nvSpPr>
          <p:cNvPr id="40" name="Text 38"/>
          <p:cNvSpPr/>
          <p:nvPr/>
        </p:nvSpPr>
        <p:spPr>
          <a:xfrm>
            <a:off x="6729984" y="258318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7552944" y="258775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42" name="Text 40"/>
          <p:cNvSpPr/>
          <p:nvPr/>
        </p:nvSpPr>
        <p:spPr>
          <a:xfrm>
            <a:off x="7552944" y="258318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high</a:t>
            </a:r>
            <a:endParaRPr lang="en-US" sz="700" dirty="0"/>
          </a:p>
        </p:txBody>
      </p:sp>
      <p:sp>
        <p:nvSpPr>
          <p:cNvPr id="43" name="Shape 41"/>
          <p:cNvSpPr/>
          <p:nvPr/>
        </p:nvSpPr>
        <p:spPr>
          <a:xfrm>
            <a:off x="713232" y="2834640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13232" y="2834640"/>
            <a:ext cx="7534656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45" name="Text 43"/>
          <p:cNvSpPr/>
          <p:nvPr/>
        </p:nvSpPr>
        <p:spPr>
          <a:xfrm>
            <a:off x="758952" y="28346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2025-12-22</a:t>
            </a:r>
            <a:endParaRPr lang="en-US" sz="780" dirty="0"/>
          </a:p>
        </p:txBody>
      </p:sp>
      <p:sp>
        <p:nvSpPr>
          <p:cNvPr id="46" name="Text 44"/>
          <p:cNvSpPr/>
          <p:nvPr/>
        </p:nvSpPr>
        <p:spPr>
          <a:xfrm>
            <a:off x="1673352" y="283464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Marina Contracting</a:t>
            </a:r>
            <a:endParaRPr lang="en-US" sz="780" dirty="0"/>
          </a:p>
        </p:txBody>
      </p:sp>
      <p:sp>
        <p:nvSpPr>
          <p:cNvPr id="47" name="Text 45"/>
          <p:cNvSpPr/>
          <p:nvPr/>
        </p:nvSpPr>
        <p:spPr>
          <a:xfrm>
            <a:off x="3593592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contract</a:t>
            </a:r>
            <a:endParaRPr lang="en-US" sz="780" dirty="0"/>
          </a:p>
        </p:txBody>
      </p:sp>
      <p:sp>
        <p:nvSpPr>
          <p:cNvPr id="48" name="Text 46"/>
          <p:cNvSpPr/>
          <p:nvPr/>
        </p:nvSpPr>
        <p:spPr>
          <a:xfrm>
            <a:off x="5422392" y="28346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2,100</a:t>
            </a:r>
            <a:endParaRPr lang="en-US" sz="780" dirty="0"/>
          </a:p>
        </p:txBody>
      </p:sp>
      <p:sp>
        <p:nvSpPr>
          <p:cNvPr id="49" name="Text 47"/>
          <p:cNvSpPr/>
          <p:nvPr/>
        </p:nvSpPr>
        <p:spPr>
          <a:xfrm>
            <a:off x="6245352" y="283464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80" dirty="0"/>
          </a:p>
        </p:txBody>
      </p:sp>
      <p:sp>
        <p:nvSpPr>
          <p:cNvPr id="50" name="Shape 48"/>
          <p:cNvSpPr/>
          <p:nvPr/>
        </p:nvSpPr>
        <p:spPr>
          <a:xfrm>
            <a:off x="6729984" y="286207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51" name="Text 49"/>
          <p:cNvSpPr/>
          <p:nvPr/>
        </p:nvSpPr>
        <p:spPr>
          <a:xfrm>
            <a:off x="6729984" y="28575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L1</a:t>
            </a:r>
            <a:endParaRPr lang="en-US" sz="700" dirty="0"/>
          </a:p>
        </p:txBody>
      </p:sp>
      <p:sp>
        <p:nvSpPr>
          <p:cNvPr id="52" name="Shape 50"/>
          <p:cNvSpPr/>
          <p:nvPr/>
        </p:nvSpPr>
        <p:spPr>
          <a:xfrm>
            <a:off x="7552944" y="286207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53" name="Text 51"/>
          <p:cNvSpPr/>
          <p:nvPr/>
        </p:nvSpPr>
        <p:spPr>
          <a:xfrm>
            <a:off x="7552944" y="28575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high</a:t>
            </a:r>
            <a:endParaRPr lang="en-US" sz="700" dirty="0"/>
          </a:p>
        </p:txBody>
      </p:sp>
      <p:sp>
        <p:nvSpPr>
          <p:cNvPr id="54" name="Shape 52"/>
          <p:cNvSpPr/>
          <p:nvPr/>
        </p:nvSpPr>
        <p:spPr>
          <a:xfrm>
            <a:off x="713232" y="3108960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58952" y="31089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2025-09-30</a:t>
            </a:r>
            <a:endParaRPr lang="en-US" sz="780" dirty="0"/>
          </a:p>
        </p:txBody>
      </p:sp>
      <p:sp>
        <p:nvSpPr>
          <p:cNvPr id="56" name="Text 54"/>
          <p:cNvSpPr/>
          <p:nvPr/>
        </p:nvSpPr>
        <p:spPr>
          <a:xfrm>
            <a:off x="1673352" y="310896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Income Fund I</a:t>
            </a:r>
            <a:endParaRPr lang="en-US" sz="780" dirty="0"/>
          </a:p>
        </p:txBody>
      </p:sp>
      <p:sp>
        <p:nvSpPr>
          <p:cNvPr id="57" name="Text 55"/>
          <p:cNvSpPr/>
          <p:nvPr/>
        </p:nvSpPr>
        <p:spPr>
          <a:xfrm>
            <a:off x="3593592" y="3108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in fund</a:t>
            </a:r>
            <a:endParaRPr lang="en-US" sz="780" dirty="0"/>
          </a:p>
        </p:txBody>
      </p:sp>
      <p:sp>
        <p:nvSpPr>
          <p:cNvPr id="58" name="Text 56"/>
          <p:cNvSpPr/>
          <p:nvPr/>
        </p:nvSpPr>
        <p:spPr>
          <a:xfrm>
            <a:off x="5422392" y="310896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9,500</a:t>
            </a:r>
            <a:endParaRPr lang="en-US" sz="780" dirty="0"/>
          </a:p>
        </p:txBody>
      </p:sp>
      <p:sp>
        <p:nvSpPr>
          <p:cNvPr id="59" name="Text 57"/>
          <p:cNvSpPr/>
          <p:nvPr/>
        </p:nvSpPr>
        <p:spPr>
          <a:xfrm>
            <a:off x="6245352" y="310896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80" dirty="0"/>
          </a:p>
        </p:txBody>
      </p:sp>
      <p:sp>
        <p:nvSpPr>
          <p:cNvPr id="60" name="Shape 58"/>
          <p:cNvSpPr/>
          <p:nvPr/>
        </p:nvSpPr>
        <p:spPr>
          <a:xfrm>
            <a:off x="6729984" y="313639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E3EEE5"/>
          </a:solidFill>
          <a:ln/>
        </p:spPr>
      </p:sp>
      <p:sp>
        <p:nvSpPr>
          <p:cNvPr id="61" name="Text 59"/>
          <p:cNvSpPr/>
          <p:nvPr/>
        </p:nvSpPr>
        <p:spPr>
          <a:xfrm>
            <a:off x="6729984" y="31318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00" dirty="0"/>
          </a:p>
        </p:txBody>
      </p:sp>
      <p:sp>
        <p:nvSpPr>
          <p:cNvPr id="62" name="Shape 60"/>
          <p:cNvSpPr/>
          <p:nvPr/>
        </p:nvSpPr>
        <p:spPr>
          <a:xfrm>
            <a:off x="7552944" y="313639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E3EEE5"/>
          </a:solidFill>
          <a:ln/>
        </p:spPr>
      </p:sp>
      <p:sp>
        <p:nvSpPr>
          <p:cNvPr id="63" name="Text 61"/>
          <p:cNvSpPr/>
          <p:nvPr/>
        </p:nvSpPr>
        <p:spPr>
          <a:xfrm>
            <a:off x="7552944" y="31318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700" dirty="0"/>
          </a:p>
        </p:txBody>
      </p:sp>
      <p:sp>
        <p:nvSpPr>
          <p:cNvPr id="64" name="Shape 62"/>
          <p:cNvSpPr/>
          <p:nvPr/>
        </p:nvSpPr>
        <p:spPr>
          <a:xfrm>
            <a:off x="713232" y="3383280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713232" y="3383280"/>
            <a:ext cx="7534656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66" name="Text 64"/>
          <p:cNvSpPr/>
          <p:nvPr/>
        </p:nvSpPr>
        <p:spPr>
          <a:xfrm>
            <a:off x="758952" y="3383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2025-12-29</a:t>
            </a:r>
            <a:endParaRPr lang="en-US" sz="780" dirty="0"/>
          </a:p>
        </p:txBody>
      </p:sp>
      <p:sp>
        <p:nvSpPr>
          <p:cNvPr id="67" name="Text 65"/>
          <p:cNvSpPr/>
          <p:nvPr/>
        </p:nvSpPr>
        <p:spPr>
          <a:xfrm>
            <a:off x="1673352" y="33832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GCB Capital (DIFC)</a:t>
            </a:r>
            <a:endParaRPr lang="en-US" sz="780" dirty="0"/>
          </a:p>
        </p:txBody>
      </p:sp>
      <p:sp>
        <p:nvSpPr>
          <p:cNvPr id="68" name="Text 66"/>
          <p:cNvSpPr/>
          <p:nvPr/>
        </p:nvSpPr>
        <p:spPr>
          <a:xfrm>
            <a:off x="3593592" y="3383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Guarantee issued</a:t>
            </a:r>
            <a:endParaRPr lang="en-US" sz="780" dirty="0"/>
          </a:p>
        </p:txBody>
      </p:sp>
      <p:sp>
        <p:nvSpPr>
          <p:cNvPr id="69" name="Text 67"/>
          <p:cNvSpPr/>
          <p:nvPr/>
        </p:nvSpPr>
        <p:spPr>
          <a:xfrm>
            <a:off x="5422392" y="338328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780" dirty="0"/>
          </a:p>
        </p:txBody>
      </p:sp>
      <p:sp>
        <p:nvSpPr>
          <p:cNvPr id="70" name="Text 68"/>
          <p:cNvSpPr/>
          <p:nvPr/>
        </p:nvSpPr>
        <p:spPr>
          <a:xfrm>
            <a:off x="6245352" y="338328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80" dirty="0"/>
          </a:p>
        </p:txBody>
      </p:sp>
      <p:sp>
        <p:nvSpPr>
          <p:cNvPr id="71" name="Shape 69"/>
          <p:cNvSpPr/>
          <p:nvPr/>
        </p:nvSpPr>
        <p:spPr>
          <a:xfrm>
            <a:off x="6729984" y="341071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72" name="Text 70"/>
          <p:cNvSpPr/>
          <p:nvPr/>
        </p:nvSpPr>
        <p:spPr>
          <a:xfrm>
            <a:off x="6729984" y="34061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L2</a:t>
            </a:r>
            <a:endParaRPr lang="en-US" sz="700" dirty="0"/>
          </a:p>
        </p:txBody>
      </p:sp>
      <p:sp>
        <p:nvSpPr>
          <p:cNvPr id="73" name="Shape 71"/>
          <p:cNvSpPr/>
          <p:nvPr/>
        </p:nvSpPr>
        <p:spPr>
          <a:xfrm>
            <a:off x="7552944" y="341071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F8EED7"/>
          </a:solidFill>
          <a:ln/>
        </p:spPr>
      </p:sp>
      <p:sp>
        <p:nvSpPr>
          <p:cNvPr id="74" name="Text 72"/>
          <p:cNvSpPr/>
          <p:nvPr/>
        </p:nvSpPr>
        <p:spPr>
          <a:xfrm>
            <a:off x="7552944" y="34061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9A6A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high</a:t>
            </a:r>
            <a:endParaRPr lang="en-US" sz="700" dirty="0"/>
          </a:p>
        </p:txBody>
      </p:sp>
      <p:sp>
        <p:nvSpPr>
          <p:cNvPr id="75" name="Shape 73"/>
          <p:cNvSpPr/>
          <p:nvPr/>
        </p:nvSpPr>
        <p:spPr>
          <a:xfrm>
            <a:off x="713232" y="3657600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758952" y="3657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2025-06-18</a:t>
            </a:r>
            <a:endParaRPr lang="en-US" sz="780" dirty="0"/>
          </a:p>
        </p:txBody>
      </p:sp>
      <p:sp>
        <p:nvSpPr>
          <p:cNvPr id="77" name="Text 75"/>
          <p:cNvSpPr/>
          <p:nvPr/>
        </p:nvSpPr>
        <p:spPr>
          <a:xfrm>
            <a:off x="1673352" y="365760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Nasser Al Muharraq</a:t>
            </a:r>
            <a:endParaRPr lang="en-US" sz="780" dirty="0"/>
          </a:p>
        </p:txBody>
      </p:sp>
      <p:sp>
        <p:nvSpPr>
          <p:cNvPr id="78" name="Text 76"/>
          <p:cNvSpPr/>
          <p:nvPr/>
        </p:nvSpPr>
        <p:spPr>
          <a:xfrm>
            <a:off x="3593592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facility / loan</a:t>
            </a:r>
            <a:endParaRPr lang="en-US" sz="780" dirty="0"/>
          </a:p>
        </p:txBody>
      </p:sp>
      <p:sp>
        <p:nvSpPr>
          <p:cNvPr id="79" name="Text 77"/>
          <p:cNvSpPr/>
          <p:nvPr/>
        </p:nvSpPr>
        <p:spPr>
          <a:xfrm>
            <a:off x="5422392" y="3657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850</a:t>
            </a:r>
            <a:endParaRPr lang="en-US" sz="780" dirty="0"/>
          </a:p>
        </p:txBody>
      </p:sp>
      <p:sp>
        <p:nvSpPr>
          <p:cNvPr id="80" name="Text 78"/>
          <p:cNvSpPr/>
          <p:nvPr/>
        </p:nvSpPr>
        <p:spPr>
          <a:xfrm>
            <a:off x="6245352" y="365760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80" dirty="0"/>
          </a:p>
        </p:txBody>
      </p:sp>
      <p:sp>
        <p:nvSpPr>
          <p:cNvPr id="81" name="Shape 79"/>
          <p:cNvSpPr/>
          <p:nvPr/>
        </p:nvSpPr>
        <p:spPr>
          <a:xfrm>
            <a:off x="6729984" y="368503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E3EEE5"/>
          </a:solidFill>
          <a:ln/>
        </p:spPr>
      </p:sp>
      <p:sp>
        <p:nvSpPr>
          <p:cNvPr id="82" name="Text 80"/>
          <p:cNvSpPr/>
          <p:nvPr/>
        </p:nvSpPr>
        <p:spPr>
          <a:xfrm>
            <a:off x="6729984" y="36804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</a:t>
            </a:r>
            <a:endParaRPr lang="en-US" sz="700" dirty="0"/>
          </a:p>
        </p:txBody>
      </p:sp>
      <p:sp>
        <p:nvSpPr>
          <p:cNvPr id="83" name="Shape 81"/>
          <p:cNvSpPr/>
          <p:nvPr/>
        </p:nvSpPr>
        <p:spPr>
          <a:xfrm>
            <a:off x="7552944" y="3685032"/>
            <a:ext cx="731520" cy="219456"/>
          </a:xfrm>
          <a:prstGeom prst="roundRect">
            <a:avLst>
              <a:gd name="adj" fmla="val 50000"/>
            </a:avLst>
          </a:prstGeom>
          <a:solidFill>
            <a:srgbClr val="E3EEE5"/>
          </a:solidFill>
          <a:ln/>
        </p:spPr>
      </p:sp>
      <p:sp>
        <p:nvSpPr>
          <p:cNvPr id="84" name="Text 82"/>
          <p:cNvSpPr/>
          <p:nvPr/>
        </p:nvSpPr>
        <p:spPr>
          <a:xfrm>
            <a:off x="7552944" y="36804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700" dirty="0"/>
          </a:p>
        </p:txBody>
      </p:sp>
      <p:sp>
        <p:nvSpPr>
          <p:cNvPr id="85" name="Shape 83"/>
          <p:cNvSpPr/>
          <p:nvPr/>
        </p:nvSpPr>
        <p:spPr>
          <a:xfrm>
            <a:off x="713232" y="3931920"/>
            <a:ext cx="7534656" cy="0"/>
          </a:xfrm>
          <a:prstGeom prst="line">
            <a:avLst/>
          </a:prstGeom>
          <a:noFill/>
          <a:ln w="6350">
            <a:solidFill>
              <a:srgbClr val="D8CFBC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88" name="Text 86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each transaction: value, pricing, when and how it was approved, and the evidence held.</a:t>
            </a:r>
            <a:endParaRPr lang="en-US" sz="1050" dirty="0"/>
          </a:p>
        </p:txBody>
      </p:sp>
      <p:sp>
        <p:nvSpPr>
          <p:cNvPr id="89" name="Text 87"/>
          <p:cNvSpPr/>
          <p:nvPr/>
        </p:nvSpPr>
        <p:spPr>
          <a:xfrm>
            <a:off x="8732520" y="1938528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tool instantly shows the level it should have reached (Req.), the level it actually reached (Appr.), and any red flags.</a:t>
            </a:r>
            <a:endParaRPr lang="en-US" sz="1050" dirty="0"/>
          </a:p>
        </p:txBody>
      </p:sp>
      <p:sp>
        <p:nvSpPr>
          <p:cNvPr id="90" name="Text 88"/>
          <p:cNvSpPr/>
          <p:nvPr/>
        </p:nvSpPr>
        <p:spPr>
          <a:xfrm>
            <a:off x="8732520" y="2642616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red 'Appr.' means it was approved below the level its materiality required.</a:t>
            </a:r>
            <a:endParaRPr lang="en-US" sz="1050" dirty="0"/>
          </a:p>
        </p:txBody>
      </p:sp>
      <p:sp>
        <p:nvSpPr>
          <p:cNvPr id="91" name="Shape 89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93" name="Text 91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94" name="Text 92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6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Materiality — how far up it must go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5" name="Shape 13"/>
          <p:cNvSpPr/>
          <p:nvPr/>
        </p:nvSpPr>
        <p:spPr>
          <a:xfrm>
            <a:off x="2551176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6" name="Text 14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Shape 23"/>
          <p:cNvSpPr/>
          <p:nvPr/>
        </p:nvSpPr>
        <p:spPr>
          <a:xfrm>
            <a:off x="713232" y="1993392"/>
            <a:ext cx="1746504" cy="9144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1993392"/>
            <a:ext cx="1746504" cy="45720"/>
          </a:xfrm>
          <a:prstGeom prst="rect">
            <a:avLst/>
          </a:prstGeom>
          <a:solidFill>
            <a:srgbClr val="7B7263"/>
          </a:solidFill>
          <a:ln/>
        </p:spPr>
      </p:sp>
      <p:sp>
        <p:nvSpPr>
          <p:cNvPr id="27" name="Text 25"/>
          <p:cNvSpPr/>
          <p:nvPr/>
        </p:nvSpPr>
        <p:spPr>
          <a:xfrm>
            <a:off x="786384" y="2084832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Delegated mgmt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786384" y="2267712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786384" y="2670048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Level 1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2642616" y="1993392"/>
            <a:ext cx="1746504" cy="9144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642616" y="1993392"/>
            <a:ext cx="1746504" cy="45720"/>
          </a:xfrm>
          <a:prstGeom prst="rect">
            <a:avLst/>
          </a:prstGeom>
          <a:solidFill>
            <a:srgbClr val="3A4A5A"/>
          </a:solidFill>
          <a:ln/>
        </p:spPr>
      </p:sp>
      <p:sp>
        <p:nvSpPr>
          <p:cNvPr id="32" name="Text 30"/>
          <p:cNvSpPr/>
          <p:nvPr/>
        </p:nvSpPr>
        <p:spPr>
          <a:xfrm>
            <a:off x="2715768" y="2084832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committee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2715768" y="2267712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2715768" y="2670048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Level 2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4572000" y="1993392"/>
            <a:ext cx="1746504" cy="9144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572000" y="1993392"/>
            <a:ext cx="1746504" cy="45720"/>
          </a:xfrm>
          <a:prstGeom prst="rect">
            <a:avLst/>
          </a:prstGeom>
          <a:solidFill>
            <a:srgbClr val="9A6A12"/>
          </a:solidFill>
          <a:ln/>
        </p:spPr>
      </p:sp>
      <p:sp>
        <p:nvSpPr>
          <p:cNvPr id="37" name="Text 35"/>
          <p:cNvSpPr/>
          <p:nvPr/>
        </p:nvSpPr>
        <p:spPr>
          <a:xfrm>
            <a:off x="4645152" y="2084832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Board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4645152" y="2267712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4645152" y="2670048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Level 3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6501384" y="1993392"/>
            <a:ext cx="1746504" cy="9144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501384" y="1993392"/>
            <a:ext cx="1746504" cy="4572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42" name="Text 40"/>
          <p:cNvSpPr/>
          <p:nvPr/>
        </p:nvSpPr>
        <p:spPr>
          <a:xfrm>
            <a:off x="6574536" y="2084832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+ disclosure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6574536" y="2267712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6574536" y="2670048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Level 4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713232" y="3136392"/>
            <a:ext cx="7534656" cy="1828800"/>
          </a:xfrm>
          <a:prstGeom prst="roundRect">
            <a:avLst>
              <a:gd name="adj" fmla="val 1500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22960" y="3227832"/>
            <a:ext cx="7351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Per-transaction determination — three layers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850392" y="3566160"/>
            <a:ext cx="109728" cy="219456"/>
          </a:xfrm>
          <a:prstGeom prst="roundRect">
            <a:avLst>
              <a:gd name="adj" fmla="val 100000"/>
            </a:avLst>
          </a:prstGeom>
          <a:solidFill>
            <a:srgbClr val="9A7B3F"/>
          </a:solidFill>
          <a:ln/>
        </p:spPr>
      </p:sp>
      <p:sp>
        <p:nvSpPr>
          <p:cNvPr id="48" name="Text 46"/>
          <p:cNvSpPr/>
          <p:nvPr/>
        </p:nvSpPr>
        <p:spPr>
          <a:xfrm>
            <a:off x="850392" y="3561588"/>
            <a:ext cx="109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600" dirty="0"/>
          </a:p>
        </p:txBody>
      </p:sp>
      <p:sp>
        <p:nvSpPr>
          <p:cNvPr id="49" name="Text 47"/>
          <p:cNvSpPr/>
          <p:nvPr/>
        </p:nvSpPr>
        <p:spPr>
          <a:xfrm>
            <a:off x="1033272" y="354787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1 · Quantitative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3913632" y="3547872"/>
            <a:ext cx="41513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2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Its value against capital, assets, income and profit → a band.</a:t>
            </a:r>
            <a:endParaRPr lang="en-US" sz="820" dirty="0"/>
          </a:p>
        </p:txBody>
      </p:sp>
      <p:sp>
        <p:nvSpPr>
          <p:cNvPr id="51" name="Shape 49"/>
          <p:cNvSpPr/>
          <p:nvPr/>
        </p:nvSpPr>
        <p:spPr>
          <a:xfrm>
            <a:off x="850392" y="4005072"/>
            <a:ext cx="109728" cy="219456"/>
          </a:xfrm>
          <a:prstGeom prst="roundRect">
            <a:avLst>
              <a:gd name="adj" fmla="val 100000"/>
            </a:avLst>
          </a:prstGeom>
          <a:solidFill>
            <a:srgbClr val="9A7B3F"/>
          </a:solidFill>
          <a:ln/>
        </p:spPr>
      </p:sp>
      <p:sp>
        <p:nvSpPr>
          <p:cNvPr id="52" name="Text 50"/>
          <p:cNvSpPr/>
          <p:nvPr/>
        </p:nvSpPr>
        <p:spPr>
          <a:xfrm>
            <a:off x="850392" y="4000500"/>
            <a:ext cx="109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600" dirty="0"/>
          </a:p>
        </p:txBody>
      </p:sp>
      <p:sp>
        <p:nvSpPr>
          <p:cNvPr id="53" name="Text 51"/>
          <p:cNvSpPr/>
          <p:nvPr/>
        </p:nvSpPr>
        <p:spPr>
          <a:xfrm>
            <a:off x="1033272" y="398678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2 · Qualitative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3913632" y="3986784"/>
            <a:ext cx="41513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2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Insider counterparty, preferential terms, waivers, valuation doubt, recurrence…</a:t>
            </a:r>
            <a:endParaRPr lang="en-US" sz="820" dirty="0"/>
          </a:p>
        </p:txBody>
      </p:sp>
      <p:sp>
        <p:nvSpPr>
          <p:cNvPr id="55" name="Shape 53"/>
          <p:cNvSpPr/>
          <p:nvPr/>
        </p:nvSpPr>
        <p:spPr>
          <a:xfrm>
            <a:off x="850392" y="4443984"/>
            <a:ext cx="109728" cy="219456"/>
          </a:xfrm>
          <a:prstGeom prst="roundRect">
            <a:avLst>
              <a:gd name="adj" fmla="val 100000"/>
            </a:avLst>
          </a:prstGeom>
          <a:solidFill>
            <a:srgbClr val="9A7B3F"/>
          </a:solidFill>
          <a:ln/>
        </p:spPr>
      </p:sp>
      <p:sp>
        <p:nvSpPr>
          <p:cNvPr id="56" name="Text 54"/>
          <p:cNvSpPr/>
          <p:nvPr/>
        </p:nvSpPr>
        <p:spPr>
          <a:xfrm>
            <a:off x="850392" y="4439412"/>
            <a:ext cx="109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600" dirty="0"/>
          </a:p>
        </p:txBody>
      </p:sp>
      <p:sp>
        <p:nvSpPr>
          <p:cNvPr id="57" name="Text 55"/>
          <p:cNvSpPr/>
          <p:nvPr/>
        </p:nvSpPr>
        <p:spPr>
          <a:xfrm>
            <a:off x="1033272" y="4425696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 3 · Governance &amp; prudential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3913632" y="4425696"/>
            <a:ext cx="41513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2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Retrospective approval, register gaps, capital / limit / liquidity impact.</a:t>
            </a:r>
            <a:endParaRPr lang="en-US" sz="820" dirty="0"/>
          </a:p>
        </p:txBody>
      </p:sp>
      <p:sp>
        <p:nvSpPr>
          <p:cNvPr id="59" name="Text 57"/>
          <p:cNvSpPr/>
          <p:nvPr/>
        </p:nvSpPr>
        <p:spPr>
          <a:xfrm>
            <a:off x="850392" y="4882896"/>
            <a:ext cx="7260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2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highest of the three layers sets the level the transaction should have reached.</a:t>
            </a:r>
            <a:endParaRPr lang="en-US" sz="820" dirty="0"/>
          </a:p>
        </p:txBody>
      </p:sp>
      <p:sp>
        <p:nvSpPr>
          <p:cNvPr id="60" name="Shape 58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62" name="Text 60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Materiality is not size alone.</a:t>
            </a:r>
            <a:endParaRPr lang="en-US" sz="1050" dirty="0"/>
          </a:p>
        </p:txBody>
      </p:sp>
      <p:sp>
        <p:nvSpPr>
          <p:cNvPr id="63" name="Text 61"/>
          <p:cNvSpPr/>
          <p:nvPr/>
        </p:nvSpPr>
        <p:spPr>
          <a:xfrm>
            <a:off x="8732520" y="1591056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transaction is tested on three layers; the highest one wins.</a:t>
            </a:r>
            <a:endParaRPr lang="en-US" sz="1050" dirty="0"/>
          </a:p>
        </p:txBody>
      </p:sp>
      <p:sp>
        <p:nvSpPr>
          <p:cNvPr id="64" name="Text 62"/>
          <p:cNvSpPr/>
          <p:nvPr/>
        </p:nvSpPr>
        <p:spPr>
          <a:xfrm>
            <a:off x="8732520" y="2121408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tiles show how the whole population splits across the four approval levels.</a:t>
            </a:r>
            <a:endParaRPr lang="en-US" sz="1050" dirty="0"/>
          </a:p>
        </p:txBody>
      </p:sp>
      <p:sp>
        <p:nvSpPr>
          <p:cNvPr id="65" name="Shape 63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67" name="Text 65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68" name="Text 66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6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6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 flags — 20 deterministic checks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7" name="Shape 15"/>
          <p:cNvSpPr/>
          <p:nvPr/>
        </p:nvSpPr>
        <p:spPr>
          <a:xfrm>
            <a:off x="3837432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8" name="Text 16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Shape 23"/>
          <p:cNvSpPr/>
          <p:nvPr/>
        </p:nvSpPr>
        <p:spPr>
          <a:xfrm>
            <a:off x="713232" y="1993392"/>
            <a:ext cx="2389632" cy="868680"/>
          </a:xfrm>
          <a:prstGeom prst="roundRect">
            <a:avLst>
              <a:gd name="adj" fmla="val 4211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1993392"/>
            <a:ext cx="2389632" cy="4572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27" name="Text 25"/>
          <p:cNvSpPr/>
          <p:nvPr/>
        </p:nvSpPr>
        <p:spPr>
          <a:xfrm>
            <a:off x="786384" y="208483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severity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786384" y="2267712"/>
            <a:ext cx="2243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3285744" y="1993392"/>
            <a:ext cx="2389632" cy="868680"/>
          </a:xfrm>
          <a:prstGeom prst="roundRect">
            <a:avLst>
              <a:gd name="adj" fmla="val 4211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85744" y="1993392"/>
            <a:ext cx="2389632" cy="45720"/>
          </a:xfrm>
          <a:prstGeom prst="rect">
            <a:avLst/>
          </a:prstGeom>
          <a:solidFill>
            <a:srgbClr val="9A6A12"/>
          </a:solidFill>
          <a:ln/>
        </p:spPr>
      </p:sp>
      <p:sp>
        <p:nvSpPr>
          <p:cNvPr id="31" name="Text 29"/>
          <p:cNvSpPr/>
          <p:nvPr/>
        </p:nvSpPr>
        <p:spPr>
          <a:xfrm>
            <a:off x="3358896" y="208483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severity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3358896" y="2267712"/>
            <a:ext cx="2243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5858256" y="1993392"/>
            <a:ext cx="2389632" cy="868680"/>
          </a:xfrm>
          <a:prstGeom prst="roundRect">
            <a:avLst>
              <a:gd name="adj" fmla="val 4211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858256" y="1993392"/>
            <a:ext cx="2389632" cy="45720"/>
          </a:xfrm>
          <a:prstGeom prst="rect">
            <a:avLst/>
          </a:prstGeom>
          <a:solidFill>
            <a:srgbClr val="2F5D3C"/>
          </a:solidFill>
          <a:ln/>
        </p:spPr>
      </p:sp>
      <p:sp>
        <p:nvSpPr>
          <p:cNvPr id="35" name="Text 33"/>
          <p:cNvSpPr/>
          <p:nvPr/>
        </p:nvSpPr>
        <p:spPr>
          <a:xfrm>
            <a:off x="5931408" y="208483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transactions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5931408" y="2267712"/>
            <a:ext cx="2243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37" name="Shape 35"/>
          <p:cNvSpPr/>
          <p:nvPr/>
        </p:nvSpPr>
        <p:spPr>
          <a:xfrm>
            <a:off x="713232" y="3090672"/>
            <a:ext cx="7534656" cy="457200"/>
          </a:xfrm>
          <a:prstGeom prst="roundRect">
            <a:avLst>
              <a:gd name="adj" fmla="val 6000"/>
            </a:avLst>
          </a:prstGeom>
          <a:solidFill>
            <a:srgbClr val="FFFDF8"/>
          </a:solidFill>
          <a:ln w="7620">
            <a:solidFill>
              <a:srgbClr val="D8CFB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13232" y="3090672"/>
            <a:ext cx="54864" cy="45720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39" name="Text 37"/>
          <p:cNvSpPr/>
          <p:nvPr/>
        </p:nvSpPr>
        <p:spPr>
          <a:xfrm>
            <a:off x="850392" y="3145536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9A7B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RF-01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1490472" y="3209544"/>
            <a:ext cx="64008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41" name="Text 39"/>
          <p:cNvSpPr/>
          <p:nvPr/>
        </p:nvSpPr>
        <p:spPr>
          <a:xfrm>
            <a:off x="1490472" y="320497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650" dirty="0"/>
          </a:p>
        </p:txBody>
      </p:sp>
      <p:sp>
        <p:nvSpPr>
          <p:cNvPr id="42" name="Text 40"/>
          <p:cNvSpPr/>
          <p:nvPr/>
        </p:nvSpPr>
        <p:spPr>
          <a:xfrm>
            <a:off x="2221992" y="313639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Retrospective ratification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4462272" y="3136392"/>
            <a:ext cx="3648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after it was executed.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713232" y="3621024"/>
            <a:ext cx="7534656" cy="457200"/>
          </a:xfrm>
          <a:prstGeom prst="roundRect">
            <a:avLst>
              <a:gd name="adj" fmla="val 6000"/>
            </a:avLst>
          </a:prstGeom>
          <a:solidFill>
            <a:srgbClr val="FFFDF8"/>
          </a:solidFill>
          <a:ln w="7620">
            <a:solidFill>
              <a:srgbClr val="D8CFBC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13232" y="3621024"/>
            <a:ext cx="54864" cy="45720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46" name="Text 44"/>
          <p:cNvSpPr/>
          <p:nvPr/>
        </p:nvSpPr>
        <p:spPr>
          <a:xfrm>
            <a:off x="850392" y="3675888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9A7B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RF-05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1490472" y="3739896"/>
            <a:ext cx="64008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48" name="Text 46"/>
          <p:cNvSpPr/>
          <p:nvPr/>
        </p:nvSpPr>
        <p:spPr>
          <a:xfrm>
            <a:off x="1490472" y="3735324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650" dirty="0"/>
          </a:p>
        </p:txBody>
      </p:sp>
      <p:sp>
        <p:nvSpPr>
          <p:cNvPr id="49" name="Text 47"/>
          <p:cNvSpPr/>
          <p:nvPr/>
        </p:nvSpPr>
        <p:spPr>
          <a:xfrm>
            <a:off x="2221992" y="366674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Authority bypassed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4462272" y="3666744"/>
            <a:ext cx="3648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below the required level.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713232" y="4151376"/>
            <a:ext cx="7534656" cy="457200"/>
          </a:xfrm>
          <a:prstGeom prst="roundRect">
            <a:avLst>
              <a:gd name="adj" fmla="val 6000"/>
            </a:avLst>
          </a:prstGeom>
          <a:solidFill>
            <a:srgbClr val="FFFDF8"/>
          </a:solidFill>
          <a:ln w="7620">
            <a:solidFill>
              <a:srgbClr val="D8CFBC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13232" y="4151376"/>
            <a:ext cx="54864" cy="45720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53" name="Text 51"/>
          <p:cNvSpPr/>
          <p:nvPr/>
        </p:nvSpPr>
        <p:spPr>
          <a:xfrm>
            <a:off x="850392" y="420624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9A7B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RF-06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1490472" y="4270248"/>
            <a:ext cx="64008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55" name="Text 53"/>
          <p:cNvSpPr/>
          <p:nvPr/>
        </p:nvSpPr>
        <p:spPr>
          <a:xfrm>
            <a:off x="1490472" y="4265676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650" dirty="0"/>
          </a:p>
        </p:txBody>
      </p:sp>
      <p:sp>
        <p:nvSpPr>
          <p:cNvPr id="56" name="Text 54"/>
          <p:cNvSpPr/>
          <p:nvPr/>
        </p:nvSpPr>
        <p:spPr>
          <a:xfrm>
            <a:off x="2221992" y="41970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Preferential terms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4462272" y="4197096"/>
            <a:ext cx="3648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Priced better than an unrelated party would get.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713232" y="4681728"/>
            <a:ext cx="7534656" cy="457200"/>
          </a:xfrm>
          <a:prstGeom prst="roundRect">
            <a:avLst>
              <a:gd name="adj" fmla="val 6000"/>
            </a:avLst>
          </a:prstGeom>
          <a:solidFill>
            <a:srgbClr val="FFFDF8"/>
          </a:solidFill>
          <a:ln w="7620">
            <a:solidFill>
              <a:srgbClr val="D8CFBC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13232" y="4681728"/>
            <a:ext cx="54864" cy="45720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60" name="Text 58"/>
          <p:cNvSpPr/>
          <p:nvPr/>
        </p:nvSpPr>
        <p:spPr>
          <a:xfrm>
            <a:off x="850392" y="4736592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9A7B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RF-08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1490472" y="4800600"/>
            <a:ext cx="640080" cy="219456"/>
          </a:xfrm>
          <a:prstGeom prst="roundRect">
            <a:avLst>
              <a:gd name="adj" fmla="val 50000"/>
            </a:avLst>
          </a:prstGeom>
          <a:solidFill>
            <a:srgbClr val="F6E4E2"/>
          </a:solidFill>
          <a:ln/>
        </p:spPr>
      </p:sp>
      <p:sp>
        <p:nvSpPr>
          <p:cNvPr id="62" name="Text 60"/>
          <p:cNvSpPr/>
          <p:nvPr/>
        </p:nvSpPr>
        <p:spPr>
          <a:xfrm>
            <a:off x="1490472" y="4796028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650" dirty="0"/>
          </a:p>
        </p:txBody>
      </p:sp>
      <p:sp>
        <p:nvSpPr>
          <p:cNvPr id="63" name="Text 61"/>
          <p:cNvSpPr/>
          <p:nvPr/>
        </p:nvSpPr>
        <p:spPr>
          <a:xfrm>
            <a:off x="2221992" y="472744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splitting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4462272" y="4727448"/>
            <a:ext cx="3648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Sub-threshold pieces cross a band when combined.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67" name="Text 65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Twenty plain rules fire automatically — no judgement calls, no AI.</a:t>
            </a:r>
            <a:endParaRPr lang="en-US" sz="1050" dirty="0"/>
          </a:p>
        </p:txBody>
      </p:sp>
      <p:sp>
        <p:nvSpPr>
          <p:cNvPr id="68" name="Text 66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firing names the transaction, the rule and why it matters.</a:t>
            </a:r>
            <a:endParaRPr lang="en-US" sz="1050" dirty="0"/>
          </a:p>
        </p:txBody>
      </p:sp>
      <p:sp>
        <p:nvSpPr>
          <p:cNvPr id="69" name="Text 67"/>
          <p:cNvSpPr/>
          <p:nvPr/>
        </p:nvSpPr>
        <p:spPr>
          <a:xfrm>
            <a:off x="8732520" y="2295144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High-severity findings are the ones to action first.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8714232" y="5120640"/>
            <a:ext cx="3008376" cy="822960"/>
          </a:xfrm>
          <a:prstGeom prst="roundRect">
            <a:avLst>
              <a:gd name="adj" fmla="val 4444"/>
            </a:avLst>
          </a:prstGeom>
          <a:solidFill>
            <a:srgbClr val="F8EED7"/>
          </a:solidFill>
          <a:ln w="6350">
            <a:solidFill>
              <a:srgbClr val="D8CFBC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8714232" y="5120640"/>
            <a:ext cx="36576" cy="822960"/>
          </a:xfrm>
          <a:prstGeom prst="rect">
            <a:avLst/>
          </a:prstGeom>
          <a:solidFill>
            <a:srgbClr val="9A6A12"/>
          </a:solidFill>
          <a:ln/>
        </p:spPr>
      </p:sp>
      <p:sp>
        <p:nvSpPr>
          <p:cNvPr id="72" name="Text 70"/>
          <p:cNvSpPr/>
          <p:nvPr/>
        </p:nvSpPr>
        <p:spPr>
          <a:xfrm>
            <a:off x="8842248" y="519379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60" dirty="0">
                <a:solidFill>
                  <a:srgbClr val="5A44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figures, same result — every time. The rules are fixed and inspectable.</a:t>
            </a:r>
            <a:endParaRPr lang="en-US" sz="860" dirty="0"/>
          </a:p>
        </p:txBody>
      </p:sp>
      <p:sp>
        <p:nvSpPr>
          <p:cNvPr id="73" name="Shape 71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75" name="Text 73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76" name="Text 74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6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7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Prudential — exposure against limits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8" name="Shape 16"/>
          <p:cNvSpPr/>
          <p:nvPr/>
        </p:nvSpPr>
        <p:spPr>
          <a:xfrm>
            <a:off x="4480560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19" name="Text 17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20" name="Text 18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sp>
        <p:nvSpPr>
          <p:cNvPr id="25" name="Shape 23"/>
          <p:cNvSpPr/>
          <p:nvPr/>
        </p:nvSpPr>
        <p:spPr>
          <a:xfrm>
            <a:off x="713232" y="1993392"/>
            <a:ext cx="2389632" cy="868680"/>
          </a:xfrm>
          <a:prstGeom prst="roundRect">
            <a:avLst>
              <a:gd name="adj" fmla="val 4211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1993392"/>
            <a:ext cx="2389632" cy="45720"/>
          </a:xfrm>
          <a:prstGeom prst="rect">
            <a:avLst/>
          </a:prstGeom>
          <a:solidFill>
            <a:srgbClr val="3A4A5A"/>
          </a:solidFill>
          <a:ln/>
        </p:spPr>
      </p:sp>
      <p:sp>
        <p:nvSpPr>
          <p:cNvPr id="27" name="Text 25"/>
          <p:cNvSpPr/>
          <p:nvPr/>
        </p:nvSpPr>
        <p:spPr>
          <a:xfrm>
            <a:off x="786384" y="208483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Aggregate RP exposure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786384" y="2267712"/>
            <a:ext cx="2243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52,420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3285744" y="1993392"/>
            <a:ext cx="2389632" cy="868680"/>
          </a:xfrm>
          <a:prstGeom prst="roundRect">
            <a:avLst>
              <a:gd name="adj" fmla="val 4211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85744" y="1993392"/>
            <a:ext cx="2389632" cy="4572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31" name="Text 29"/>
          <p:cNvSpPr/>
          <p:nvPr/>
        </p:nvSpPr>
        <p:spPr>
          <a:xfrm>
            <a:off x="3358896" y="208483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Aggregate limit utilisation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3358896" y="2267712"/>
            <a:ext cx="2243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116%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5858256" y="1993392"/>
            <a:ext cx="2389632" cy="868680"/>
          </a:xfrm>
          <a:prstGeom prst="roundRect">
            <a:avLst>
              <a:gd name="adj" fmla="val 4211"/>
            </a:avLst>
          </a:prstGeom>
          <a:solidFill>
            <a:srgbClr val="FFFDF8"/>
          </a:solidFill>
          <a:ln w="9525">
            <a:solidFill>
              <a:srgbClr val="D8CFB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858256" y="1993392"/>
            <a:ext cx="2389632" cy="4572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35" name="Text 33"/>
          <p:cNvSpPr/>
          <p:nvPr/>
        </p:nvSpPr>
        <p:spPr>
          <a:xfrm>
            <a:off x="5931408" y="208483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Single-limit breaches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5931408" y="2267712"/>
            <a:ext cx="2243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713232" y="3090672"/>
            <a:ext cx="7534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9A7B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 by beneficial owner group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13232" y="33832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 Muharraq Holding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2999232" y="3429000"/>
            <a:ext cx="4151376" cy="18288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40" name="Shape 38"/>
          <p:cNvSpPr/>
          <p:nvPr/>
        </p:nvSpPr>
        <p:spPr>
          <a:xfrm>
            <a:off x="2999232" y="3429000"/>
            <a:ext cx="4151376" cy="182880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41" name="Shape 39"/>
          <p:cNvSpPr/>
          <p:nvPr/>
        </p:nvSpPr>
        <p:spPr>
          <a:xfrm>
            <a:off x="7150608" y="3410712"/>
            <a:ext cx="27432" cy="219456"/>
          </a:xfrm>
          <a:prstGeom prst="rect">
            <a:avLst/>
          </a:prstGeom>
          <a:solidFill>
            <a:srgbClr val="8F2F2A"/>
          </a:solidFill>
          <a:ln/>
        </p:spPr>
      </p:sp>
      <p:sp>
        <p:nvSpPr>
          <p:cNvPr id="42" name="Text 40"/>
          <p:cNvSpPr/>
          <p:nvPr/>
        </p:nvSpPr>
        <p:spPr>
          <a:xfrm>
            <a:off x="7242048" y="33832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8F2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116% of limit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713232" y="376732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Commercial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2999232" y="3813048"/>
            <a:ext cx="4151376" cy="18288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45" name="Shape 43"/>
          <p:cNvSpPr/>
          <p:nvPr/>
        </p:nvSpPr>
        <p:spPr>
          <a:xfrm>
            <a:off x="2999232" y="3813048"/>
            <a:ext cx="3404128" cy="182880"/>
          </a:xfrm>
          <a:prstGeom prst="rect">
            <a:avLst/>
          </a:prstGeom>
          <a:solidFill>
            <a:srgbClr val="9A6A12"/>
          </a:solidFill>
          <a:ln/>
        </p:spPr>
      </p:sp>
      <p:sp>
        <p:nvSpPr>
          <p:cNvPr id="46" name="Text 44"/>
          <p:cNvSpPr/>
          <p:nvPr/>
        </p:nvSpPr>
        <p:spPr>
          <a:xfrm>
            <a:off x="7242048" y="376732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9A6A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82% of limit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713232" y="4151376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01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Meridian Group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2999232" y="4197096"/>
            <a:ext cx="4151376" cy="18288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49" name="Shape 47"/>
          <p:cNvSpPr/>
          <p:nvPr/>
        </p:nvSpPr>
        <p:spPr>
          <a:xfrm>
            <a:off x="2999232" y="4197096"/>
            <a:ext cx="788761" cy="182880"/>
          </a:xfrm>
          <a:prstGeom prst="rect">
            <a:avLst/>
          </a:prstGeom>
          <a:solidFill>
            <a:srgbClr val="2F5D3C"/>
          </a:solidFill>
          <a:ln/>
        </p:spPr>
      </p:sp>
      <p:sp>
        <p:nvSpPr>
          <p:cNvPr id="50" name="Text 48"/>
          <p:cNvSpPr/>
          <p:nvPr/>
        </p:nvSpPr>
        <p:spPr>
          <a:xfrm>
            <a:off x="7242048" y="415137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2F5D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19% of limit</a:t>
            </a:r>
            <a:endParaRPr lang="en-US" sz="750" dirty="0"/>
          </a:p>
        </p:txBody>
      </p:sp>
      <p:sp>
        <p:nvSpPr>
          <p:cNvPr id="51" name="Shape 49"/>
          <p:cNvSpPr/>
          <p:nvPr/>
        </p:nvSpPr>
        <p:spPr>
          <a:xfrm>
            <a:off x="713232" y="4626864"/>
            <a:ext cx="7534656" cy="685800"/>
          </a:xfrm>
          <a:prstGeom prst="roundRect">
            <a:avLst>
              <a:gd name="adj" fmla="val 4000"/>
            </a:avLst>
          </a:prstGeom>
          <a:solidFill>
            <a:srgbClr val="E3EEE5"/>
          </a:solidFill>
          <a:ln w="6350">
            <a:solidFill>
              <a:srgbClr val="D8CFBC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13232" y="4626864"/>
            <a:ext cx="45720" cy="685800"/>
          </a:xfrm>
          <a:prstGeom prst="rect">
            <a:avLst/>
          </a:prstGeom>
          <a:solidFill>
            <a:srgbClr val="2F5D3C"/>
          </a:solidFill>
          <a:ln/>
        </p:spPr>
      </p:sp>
      <p:sp>
        <p:nvSpPr>
          <p:cNvPr id="53" name="Text 51"/>
          <p:cNvSpPr/>
          <p:nvPr/>
        </p:nvSpPr>
        <p:spPr>
          <a:xfrm>
            <a:off x="850392" y="4700016"/>
            <a:ext cx="72603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20" dirty="0">
                <a:solidFill>
                  <a:srgbClr val="3140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guarantee can be off-balance-sheet and carry no accounting value, yet still consume the exposure limit and matter for capital. The tool counts it.</a:t>
            </a:r>
            <a:endParaRPr lang="en-US" sz="820" dirty="0"/>
          </a:p>
        </p:txBody>
      </p:sp>
      <p:sp>
        <p:nvSpPr>
          <p:cNvPr id="54" name="Shape 52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56" name="Text 54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Related-party exposure is tracked against the single and aggregate limits you set.</a:t>
            </a:r>
            <a:endParaRPr lang="en-US" sz="1050" dirty="0"/>
          </a:p>
        </p:txBody>
      </p:sp>
      <p:sp>
        <p:nvSpPr>
          <p:cNvPr id="57" name="Text 55"/>
          <p:cNvSpPr/>
          <p:nvPr/>
        </p:nvSpPr>
        <p:spPr>
          <a:xfrm>
            <a:off x="8732520" y="1764792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groups over their limit turn red — a breach the Board must see.</a:t>
            </a:r>
            <a:endParaRPr lang="en-US" sz="1050" dirty="0"/>
          </a:p>
        </p:txBody>
      </p:sp>
      <p:sp>
        <p:nvSpPr>
          <p:cNvPr id="58" name="Text 56"/>
          <p:cNvSpPr/>
          <p:nvPr/>
        </p:nvSpPr>
        <p:spPr>
          <a:xfrm>
            <a:off x="8732520" y="2295144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Aggregation combines names that trace to the same interest.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61" name="Text 59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62" name="Text 60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6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6F2E9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84048"/>
            <a:ext cx="868680" cy="219456"/>
          </a:xfrm>
          <a:prstGeom prst="roundRect">
            <a:avLst>
              <a:gd name="adj" fmla="val 50000"/>
            </a:avLst>
          </a:prstGeom>
          <a:solidFill>
            <a:srgbClr val="9A7B3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79476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8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554480" y="310896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01C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Dashboard — the population at a glance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868680"/>
            <a:ext cx="11064240" cy="0"/>
          </a:xfrm>
          <a:prstGeom prst="line">
            <a:avLst/>
          </a:prstGeom>
          <a:noFill/>
          <a:ln w="9525">
            <a:solidFill>
              <a:srgbClr val="D8CFB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7863840" cy="5120640"/>
          </a:xfrm>
          <a:prstGeom prst="roundRect">
            <a:avLst>
              <a:gd name="adj" fmla="val 893"/>
            </a:avLst>
          </a:prstGeom>
          <a:solidFill>
            <a:srgbClr val="FFFDF8"/>
          </a:solidFill>
          <a:ln w="15875">
            <a:solidFill>
              <a:srgbClr val="9A7B3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66928" y="1115568"/>
            <a:ext cx="7827264" cy="457200"/>
          </a:xfrm>
          <a:prstGeom prst="rect">
            <a:avLst/>
          </a:prstGeom>
          <a:solidFill>
            <a:srgbClr val="201C16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RPT Review Workbench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152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C2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Party Transactions · Board &amp; Supervisory Lens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66928" y="1591056"/>
            <a:ext cx="7827264" cy="274320"/>
          </a:xfrm>
          <a:prstGeom prst="rect">
            <a:avLst/>
          </a:prstGeom>
          <a:solidFill>
            <a:srgbClr val="EFE9DC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Setup</a:t>
            </a:r>
            <a:endParaRPr lang="en-US" sz="620" dirty="0"/>
          </a:p>
        </p:txBody>
      </p:sp>
      <p:sp>
        <p:nvSpPr>
          <p:cNvPr id="13" name="Text 11"/>
          <p:cNvSpPr/>
          <p:nvPr/>
        </p:nvSpPr>
        <p:spPr>
          <a:xfrm>
            <a:off x="126492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Register</a:t>
            </a:r>
            <a:endParaRPr lang="en-US" sz="620" dirty="0"/>
          </a:p>
        </p:txBody>
      </p:sp>
      <p:sp>
        <p:nvSpPr>
          <p:cNvPr id="14" name="Text 12"/>
          <p:cNvSpPr/>
          <p:nvPr/>
        </p:nvSpPr>
        <p:spPr>
          <a:xfrm>
            <a:off x="190804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Txns</a:t>
            </a:r>
            <a:endParaRPr lang="en-US" sz="620" dirty="0"/>
          </a:p>
        </p:txBody>
      </p:sp>
      <p:sp>
        <p:nvSpPr>
          <p:cNvPr id="15" name="Text 13"/>
          <p:cNvSpPr/>
          <p:nvPr/>
        </p:nvSpPr>
        <p:spPr>
          <a:xfrm>
            <a:off x="255117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Materiality</a:t>
            </a:r>
            <a:endParaRPr lang="en-US" sz="620" dirty="0"/>
          </a:p>
        </p:txBody>
      </p:sp>
      <p:sp>
        <p:nvSpPr>
          <p:cNvPr id="16" name="Text 14"/>
          <p:cNvSpPr/>
          <p:nvPr/>
        </p:nvSpPr>
        <p:spPr>
          <a:xfrm>
            <a:off x="319430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Aggreg.</a:t>
            </a:r>
            <a:endParaRPr lang="en-US" sz="620" dirty="0"/>
          </a:p>
        </p:txBody>
      </p:sp>
      <p:sp>
        <p:nvSpPr>
          <p:cNvPr id="17" name="Text 15"/>
          <p:cNvSpPr/>
          <p:nvPr/>
        </p:nvSpPr>
        <p:spPr>
          <a:xfrm>
            <a:off x="383743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Red flags</a:t>
            </a:r>
            <a:endParaRPr lang="en-US" sz="620" dirty="0"/>
          </a:p>
        </p:txBody>
      </p:sp>
      <p:sp>
        <p:nvSpPr>
          <p:cNvPr id="18" name="Text 16"/>
          <p:cNvSpPr/>
          <p:nvPr/>
        </p:nvSpPr>
        <p:spPr>
          <a:xfrm>
            <a:off x="448056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Prudential</a:t>
            </a:r>
            <a:endParaRPr lang="en-US" sz="620" dirty="0"/>
          </a:p>
        </p:txBody>
      </p:sp>
      <p:sp>
        <p:nvSpPr>
          <p:cNvPr id="19" name="Text 17"/>
          <p:cNvSpPr/>
          <p:nvPr/>
        </p:nvSpPr>
        <p:spPr>
          <a:xfrm>
            <a:off x="5123688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Governance</a:t>
            </a:r>
            <a:endParaRPr lang="en-US" sz="620" dirty="0"/>
          </a:p>
        </p:txBody>
      </p:sp>
      <p:sp>
        <p:nvSpPr>
          <p:cNvPr id="20" name="Shape 18"/>
          <p:cNvSpPr/>
          <p:nvPr/>
        </p:nvSpPr>
        <p:spPr>
          <a:xfrm>
            <a:off x="5766816" y="1609344"/>
            <a:ext cx="606552" cy="237744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21" name="Text 19"/>
          <p:cNvSpPr/>
          <p:nvPr/>
        </p:nvSpPr>
        <p:spPr>
          <a:xfrm>
            <a:off x="5766816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Dashboard</a:t>
            </a:r>
            <a:endParaRPr lang="en-US" sz="620" dirty="0"/>
          </a:p>
        </p:txBody>
      </p:sp>
      <p:sp>
        <p:nvSpPr>
          <p:cNvPr id="22" name="Text 20"/>
          <p:cNvSpPr/>
          <p:nvPr/>
        </p:nvSpPr>
        <p:spPr>
          <a:xfrm>
            <a:off x="6409944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Board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7053072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Report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7696200" y="1595628"/>
            <a:ext cx="62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Outputs</a:t>
            </a:r>
            <a:endParaRPr lang="en-US" sz="620" dirty="0"/>
          </a:p>
        </p:txBody>
      </p:sp>
      <p:graphicFrame>
        <p:nvGraphicFramePr>
          <p:cNvPr id="25" name="Chart 0" descr=""/>
          <p:cNvGraphicFramePr/>
          <p:nvPr/>
        </p:nvGraphicFramePr>
        <p:xfrm>
          <a:off x="713232" y="1993392"/>
          <a:ext cx="3630168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26" name="Chart 1" descr=""/>
          <p:cNvGraphicFramePr/>
          <p:nvPr/>
        </p:nvGraphicFramePr>
        <p:xfrm>
          <a:off x="4617720" y="1993392"/>
          <a:ext cx="3630168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7" name="Text 23"/>
          <p:cNvSpPr/>
          <p:nvPr/>
        </p:nvSpPr>
        <p:spPr>
          <a:xfrm>
            <a:off x="713232" y="4553712"/>
            <a:ext cx="7534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built-in charts, plus a custom chart &amp; table builder — group by owner, party, type, pricing, month and more.</a:t>
            </a:r>
            <a:endParaRPr lang="en-US" sz="850" dirty="0"/>
          </a:p>
        </p:txBody>
      </p:sp>
      <p:sp>
        <p:nvSpPr>
          <p:cNvPr id="28" name="Shape 24"/>
          <p:cNvSpPr/>
          <p:nvPr/>
        </p:nvSpPr>
        <p:spPr>
          <a:xfrm>
            <a:off x="8732520" y="1252728"/>
            <a:ext cx="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8604504" y="1234440"/>
            <a:ext cx="32004" cy="1783080"/>
          </a:xfrm>
          <a:prstGeom prst="rect">
            <a:avLst/>
          </a:prstGeom>
          <a:solidFill>
            <a:srgbClr val="9A7B3F"/>
          </a:solidFill>
          <a:ln/>
        </p:spPr>
      </p:sp>
      <p:sp>
        <p:nvSpPr>
          <p:cNvPr id="30" name="Text 26"/>
          <p:cNvSpPr/>
          <p:nvPr/>
        </p:nvSpPr>
        <p:spPr>
          <a:xfrm>
            <a:off x="8732520" y="12344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where escalation concentrates, which owner groups carry the exposure, and how pricing is evidenced.</a:t>
            </a:r>
            <a:endParaRPr lang="en-US" sz="1050" dirty="0"/>
          </a:p>
        </p:txBody>
      </p:sp>
      <p:sp>
        <p:nvSpPr>
          <p:cNvPr id="31" name="Text 27"/>
          <p:cNvSpPr/>
          <p:nvPr/>
        </p:nvSpPr>
        <p:spPr>
          <a:xfrm>
            <a:off x="8732520" y="1938528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your own charts and tables and export them.</a:t>
            </a:r>
            <a:endParaRPr lang="en-US" sz="1050" dirty="0"/>
          </a:p>
        </p:txBody>
      </p:sp>
      <p:sp>
        <p:nvSpPr>
          <p:cNvPr id="32" name="Text 28"/>
          <p:cNvSpPr/>
          <p:nvPr/>
        </p:nvSpPr>
        <p:spPr>
          <a:xfrm>
            <a:off x="8732520" y="246888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A35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figure traces back to the transactions you entered.</a:t>
            </a:r>
            <a:endParaRPr lang="en-US" sz="1050" dirty="0"/>
          </a:p>
        </p:txBody>
      </p:sp>
      <p:sp>
        <p:nvSpPr>
          <p:cNvPr id="33" name="Shape 29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7620">
            <a:solidFill>
              <a:srgbClr val="D8CFBC"/>
            </a:solidFill>
            <a:prstDash val="solid"/>
          </a:ln>
        </p:spPr>
      </p:sp>
      <p:sp>
        <p:nvSpPr>
          <p:cNvPr id="34" name="Text 30"/>
          <p:cNvSpPr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RPT Review Workbench — Visual Guide</a:t>
            </a:r>
            <a:endParaRPr lang="en-US" sz="760" dirty="0"/>
          </a:p>
        </p:txBody>
      </p:sp>
      <p:sp>
        <p:nvSpPr>
          <p:cNvPr id="35" name="Text 31"/>
          <p:cNvSpPr/>
          <p:nvPr/>
        </p:nvSpPr>
        <p:spPr>
          <a:xfrm>
            <a:off x="4572000" y="6492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60" i="1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Dr. Sunando Roy 2026</a:t>
            </a:r>
            <a:endParaRPr lang="en-US" sz="760" dirty="0"/>
          </a:p>
        </p:txBody>
      </p:sp>
      <p:sp>
        <p:nvSpPr>
          <p:cNvPr id="36" name="Text 32"/>
          <p:cNvSpPr/>
          <p:nvPr/>
        </p:nvSpPr>
        <p:spPr>
          <a:xfrm>
            <a:off x="10972800" y="6492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760" dirty="0">
                <a:solidFill>
                  <a:srgbClr val="7B7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6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RPT Review Workbench — Visual Guide</dc:title>
  <dc:subject>PptxGenJS Presentation</dc:subject>
  <dc:creator>Dr. Sunando Roy</dc:creator>
  <cp:lastModifiedBy>Dr. Sunando Roy</cp:lastModifiedBy>
  <cp:revision>1</cp:revision>
  <dcterms:created xsi:type="dcterms:W3CDTF">2026-07-14T09:20:47Z</dcterms:created>
  <dcterms:modified xsi:type="dcterms:W3CDTF">2026-07-14T09:20:47Z</dcterms:modified>
</cp:coreProperties>
</file>